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598" r:id="rId2"/>
    <p:sldId id="331" r:id="rId3"/>
    <p:sldId id="437" r:id="rId4"/>
    <p:sldId id="439" r:id="rId5"/>
    <p:sldId id="284" r:id="rId6"/>
    <p:sldId id="495" r:id="rId7"/>
    <p:sldId id="272" r:id="rId8"/>
    <p:sldId id="433" r:id="rId9"/>
    <p:sldId id="500" r:id="rId10"/>
    <p:sldId id="501" r:id="rId11"/>
    <p:sldId id="376" r:id="rId12"/>
    <p:sldId id="595" r:id="rId13"/>
    <p:sldId id="445" r:id="rId14"/>
    <p:sldId id="447" r:id="rId15"/>
    <p:sldId id="503" r:id="rId16"/>
    <p:sldId id="639" r:id="rId17"/>
    <p:sldId id="368" r:id="rId18"/>
    <p:sldId id="519" r:id="rId19"/>
    <p:sldId id="468" r:id="rId20"/>
    <p:sldId id="508" r:id="rId21"/>
    <p:sldId id="510" r:id="rId22"/>
    <p:sldId id="511" r:id="rId23"/>
    <p:sldId id="513" r:id="rId24"/>
    <p:sldId id="470" r:id="rId25"/>
    <p:sldId id="512" r:id="rId26"/>
    <p:sldId id="586" r:id="rId27"/>
    <p:sldId id="642" r:id="rId28"/>
    <p:sldId id="643" r:id="rId29"/>
    <p:sldId id="644" r:id="rId30"/>
    <p:sldId id="645" r:id="rId31"/>
    <p:sldId id="582" r:id="rId32"/>
    <p:sldId id="647" r:id="rId33"/>
    <p:sldId id="614" r:id="rId34"/>
    <p:sldId id="619" r:id="rId35"/>
    <p:sldId id="646" r:id="rId36"/>
    <p:sldId id="608" r:id="rId37"/>
    <p:sldId id="618" r:id="rId38"/>
    <p:sldId id="587" r:id="rId39"/>
    <p:sldId id="454" r:id="rId40"/>
    <p:sldId id="617" r:id="rId41"/>
    <p:sldId id="610" r:id="rId42"/>
    <p:sldId id="559" r:id="rId43"/>
    <p:sldId id="574" r:id="rId44"/>
    <p:sldId id="580" r:id="rId45"/>
    <p:sldId id="615" r:id="rId46"/>
    <p:sldId id="620" r:id="rId47"/>
    <p:sldId id="577" r:id="rId48"/>
    <p:sldId id="621" r:id="rId49"/>
    <p:sldId id="507" r:id="rId50"/>
    <p:sldId id="514" r:id="rId51"/>
    <p:sldId id="601" r:id="rId52"/>
    <p:sldId id="602" r:id="rId53"/>
    <p:sldId id="457" r:id="rId54"/>
    <p:sldId id="605" r:id="rId55"/>
    <p:sldId id="607" r:id="rId56"/>
    <p:sldId id="604" r:id="rId57"/>
    <p:sldId id="606" r:id="rId58"/>
    <p:sldId id="634" r:id="rId59"/>
    <p:sldId id="603" r:id="rId60"/>
    <p:sldId id="636" r:id="rId61"/>
    <p:sldId id="458" r:id="rId62"/>
    <p:sldId id="35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432FF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36732-C8B6-1247-BB98-8D90FCEB993F}" v="1" dt="2021-01-12T06:42:57.85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2"/>
    <p:restoredTop sz="89237"/>
  </p:normalViewPr>
  <p:slideViewPr>
    <p:cSldViewPr snapToGrid="0" snapToObjects="1">
      <p:cViewPr varScale="1">
        <p:scale>
          <a:sx n="120" d="100"/>
          <a:sy n="120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 Z" userId="0598117016cd6850" providerId="LiveId" clId="{1E336732-C8B6-1247-BB98-8D90FCEB993F}"/>
    <pc:docChg chg="custSel modSld">
      <pc:chgData name="Q Z" userId="0598117016cd6850" providerId="LiveId" clId="{1E336732-C8B6-1247-BB98-8D90FCEB993F}" dt="2021-01-12T06:42:57.854" v="267"/>
      <pc:docMkLst>
        <pc:docMk/>
      </pc:docMkLst>
      <pc:sldChg chg="addSp">
        <pc:chgData name="Q Z" userId="0598117016cd6850" providerId="LiveId" clId="{1E336732-C8B6-1247-BB98-8D90FCEB993F}" dt="2021-01-12T06:42:57.854" v="267"/>
        <pc:sldMkLst>
          <pc:docMk/>
          <pc:sldMk cId="532418191" sldId="26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32418191" sldId="261"/>
            <ac:inkMk id="3" creationId="{A30FF634-57C9-7447-A2A9-0989AB6EC14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0450022" sldId="26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0450022" sldId="262"/>
            <ac:inkMk id="3" creationId="{60C952EA-9E65-F140-B5F4-DC99132B4E6A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495955489" sldId="26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495955489" sldId="264"/>
            <ac:inkMk id="6" creationId="{32BCD74E-1CC4-E842-8CA9-181800AB998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318632322" sldId="26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318632322" sldId="265"/>
            <ac:inkMk id="4" creationId="{B8BFEC17-95EF-214A-97B0-07A7611296C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502340965" sldId="27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502340965" sldId="274"/>
            <ac:inkMk id="5" creationId="{86494887-27ED-4E4F-AE19-1D4461D58E1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678248846" sldId="27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678248846" sldId="277"/>
            <ac:inkMk id="5" creationId="{EF01DF33-D127-9845-9AB3-86A8074B59B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48179530" sldId="28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48179530" sldId="281"/>
            <ac:inkMk id="5" creationId="{FCF82DE6-E3B1-C24C-8507-9D117A6BDB3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688405579" sldId="28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688405579" sldId="283"/>
            <ac:inkMk id="4" creationId="{1EE2DC9D-3483-374E-9030-025F16FF530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740026222" sldId="286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740026222" sldId="286"/>
            <ac:inkMk id="5" creationId="{51BFC437-AB53-E04E-B9D7-7F023A3FBEA2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144012446" sldId="29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144012446" sldId="295"/>
            <ac:inkMk id="4" creationId="{3C202D86-3016-534E-83B1-6176C2AE067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0579994" sldId="29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0579994" sldId="298"/>
            <ac:inkMk id="3" creationId="{B1D23E70-D545-4040-85EB-59B1CFB82A4A}"/>
          </ac:inkMkLst>
        </pc:inkChg>
      </pc:sldChg>
      <pc:sldChg chg="modSp mod">
        <pc:chgData name="Q Z" userId="0598117016cd6850" providerId="LiveId" clId="{1E336732-C8B6-1247-BB98-8D90FCEB993F}" dt="2021-01-12T00:36:45.806" v="176" actId="20577"/>
        <pc:sldMkLst>
          <pc:docMk/>
          <pc:sldMk cId="1668323801" sldId="300"/>
        </pc:sldMkLst>
        <pc:spChg chg="mod">
          <ac:chgData name="Q Z" userId="0598117016cd6850" providerId="LiveId" clId="{1E336732-C8B6-1247-BB98-8D90FCEB993F}" dt="2021-01-12T00:36:45.806" v="17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105363865" sldId="30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105363865" sldId="302"/>
            <ac:inkMk id="4" creationId="{8587AAA6-D756-A64B-93AF-74519FE60536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062287952" sldId="30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062287952" sldId="304"/>
            <ac:inkMk id="2" creationId="{7C6ADA49-4D6A-3340-9313-17AFD1137008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989142146" sldId="30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989142146" sldId="307"/>
            <ac:inkMk id="4" creationId="{79E07468-77F3-514C-B80C-802205A48887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545004305" sldId="308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545004305" sldId="308"/>
            <ac:inkMk id="4" creationId="{5C043EB2-8D58-D448-A5A6-EF951083F642}"/>
          </ac:inkMkLst>
        </pc:inkChg>
      </pc:sldChg>
      <pc:sldChg chg="addSp modSp mod">
        <pc:chgData name="Q Z" userId="0598117016cd6850" providerId="LiveId" clId="{1E336732-C8B6-1247-BB98-8D90FCEB993F}" dt="2021-01-12T06:42:57.854" v="267"/>
        <pc:sldMkLst>
          <pc:docMk/>
          <pc:sldMk cId="581332896" sldId="309"/>
        </pc:sldMkLst>
        <pc:spChg chg="mod">
          <ac:chgData name="Q Z" userId="0598117016cd6850" providerId="LiveId" clId="{1E336732-C8B6-1247-BB98-8D90FCEB993F}" dt="2021-01-12T00:40:56.082" v="266" actId="113"/>
          <ac:spMkLst>
            <pc:docMk/>
            <pc:sldMk cId="581332896" sldId="309"/>
            <ac:spMk id="3" creationId="{1B15B996-5952-CA44-90B0-02ABAA4EAC6C}"/>
          </ac:spMkLst>
        </pc:spChg>
        <pc:inkChg chg="add">
          <ac:chgData name="Q Z" userId="0598117016cd6850" providerId="LiveId" clId="{1E336732-C8B6-1247-BB98-8D90FCEB993F}" dt="2021-01-12T06:42:57.854" v="267"/>
          <ac:inkMkLst>
            <pc:docMk/>
            <pc:sldMk cId="581332896" sldId="309"/>
            <ac:inkMk id="4" creationId="{B47DC87F-0A15-2342-BA53-E570C6B9257C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758662977" sldId="31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758662977" sldId="313"/>
            <ac:inkMk id="6" creationId="{236CEAF4-9349-8C43-97FA-E755F87043D3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06699933" sldId="314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06699933" sldId="314"/>
            <ac:inkMk id="4" creationId="{824F5F81-9516-B84B-85A3-183C8C8282B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690263055" sldId="315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690263055" sldId="315"/>
            <ac:inkMk id="6" creationId="{1D5ABB7D-7DB8-0242-92E5-1AC09ED25904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938421699" sldId="320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938421699" sldId="320"/>
            <ac:inkMk id="4" creationId="{F6C17624-A201-7443-A1EF-5BEF317DC94F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08173595" sldId="32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08173595" sldId="321"/>
            <ac:inkMk id="5" creationId="{50BE96FE-AAC5-B447-9208-F7FE53F6A0B9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82143924" sldId="322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82143924" sldId="322"/>
            <ac:inkMk id="4" creationId="{F0D28E15-1894-8146-8F56-660176DCC755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1207180606" sldId="323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1207180606" sldId="323"/>
            <ac:inkMk id="5" creationId="{D1CB38B3-DBF0-1043-9BE1-8314B02773AE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223405279" sldId="327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223405279" sldId="327"/>
            <ac:inkMk id="4" creationId="{BFFBAD07-1ABE-7246-BB7B-7B93C6C05F60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2580820078" sldId="329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2580820078" sldId="329"/>
            <ac:inkMk id="6" creationId="{B5F4D88E-6934-564D-BE81-1340A8E269EB}"/>
          </ac:inkMkLst>
        </pc:inkChg>
      </pc:sldChg>
      <pc:sldChg chg="addSp">
        <pc:chgData name="Q Z" userId="0598117016cd6850" providerId="LiveId" clId="{1E336732-C8B6-1247-BB98-8D90FCEB993F}" dt="2021-01-12T06:42:57.854" v="267"/>
        <pc:sldMkLst>
          <pc:docMk/>
          <pc:sldMk cId="3730086564" sldId="331"/>
        </pc:sldMkLst>
        <pc:inkChg chg="add">
          <ac:chgData name="Q Z" userId="0598117016cd6850" providerId="LiveId" clId="{1E336732-C8B6-1247-BB98-8D90FCEB993F}" dt="2021-01-12T06:42:57.854" v="267"/>
          <ac:inkMkLst>
            <pc:docMk/>
            <pc:sldMk cId="3730086564" sldId="331"/>
            <ac:inkMk id="4" creationId="{F8ED0622-DF26-A748-84B6-474F576CC577}"/>
          </ac:inkMkLst>
        </pc:inkChg>
      </pc:sldChg>
    </pc:docChg>
  </pc:docChgLst>
  <pc:docChgLst>
    <pc:chgData name="Q Z" userId="0598117016cd6850" providerId="LiveId" clId="{D2FDEEAF-84E1-154D-A946-0BAEA53F7449}"/>
    <pc:docChg chg="undo custSel addSld delSld modSld">
      <pc:chgData name="Q Z" userId="0598117016cd6850" providerId="LiveId" clId="{D2FDEEAF-84E1-154D-A946-0BAEA53F7449}" dt="2019-09-04T18:21:47.967" v="1277" actId="20577"/>
      <pc:docMkLst>
        <pc:docMk/>
      </pc:docMkLst>
      <pc:sldChg chg="modSp">
        <pc:chgData name="Q Z" userId="0598117016cd6850" providerId="LiveId" clId="{D2FDEEAF-84E1-154D-A946-0BAEA53F7449}" dt="2019-09-04T17:50:06.927" v="44" actId="20577"/>
        <pc:sldMkLst>
          <pc:docMk/>
          <pc:sldMk cId="2533019783" sldId="256"/>
        </pc:sldMkLst>
        <pc:spChg chg="mod">
          <ac:chgData name="Q Z" userId="0598117016cd6850" providerId="LiveId" clId="{D2FDEEAF-84E1-154D-A946-0BAEA53F7449}" dt="2019-09-04T17:50:06.927" v="44" actId="20577"/>
          <ac:spMkLst>
            <pc:docMk/>
            <pc:sldMk cId="2533019783" sldId="256"/>
            <ac:spMk id="2" creationId="{4F6B6359-AFC8-5749-ABD8-D22C31534A8C}"/>
          </ac:spMkLst>
        </pc:spChg>
        <pc:spChg chg="mod">
          <ac:chgData name="Q Z" userId="0598117016cd6850" providerId="LiveId" clId="{D2FDEEAF-84E1-154D-A946-0BAEA53F7449}" dt="2019-09-04T14:49:56.657" v="31" actId="20577"/>
          <ac:spMkLst>
            <pc:docMk/>
            <pc:sldMk cId="2533019783" sldId="256"/>
            <ac:spMk id="3" creationId="{03BB8D86-7309-C04C-901B-36514C38109C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95021793" sldId="25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1927036" sldId="258"/>
        </pc:sldMkLst>
      </pc:sldChg>
      <pc:sldChg chg="modSp">
        <pc:chgData name="Q Z" userId="0598117016cd6850" providerId="LiveId" clId="{D2FDEEAF-84E1-154D-A946-0BAEA53F7449}" dt="2019-09-04T17:51:15.354" v="96" actId="20577"/>
        <pc:sldMkLst>
          <pc:docMk/>
          <pc:sldMk cId="2090911193" sldId="260"/>
        </pc:sldMkLst>
        <pc:spChg chg="mod">
          <ac:chgData name="Q Z" userId="0598117016cd6850" providerId="LiveId" clId="{D2FDEEAF-84E1-154D-A946-0BAEA53F7449}" dt="2019-09-04T17:51:15.354" v="96" actId="20577"/>
          <ac:spMkLst>
            <pc:docMk/>
            <pc:sldMk cId="2090911193" sldId="260"/>
            <ac:spMk id="3" creationId="{858FDFE8-5660-3142-B97F-1D1C17F05F34}"/>
          </ac:spMkLst>
        </pc:spChg>
      </pc:sldChg>
      <pc:sldChg chg="modSp add">
        <pc:chgData name="Q Z" userId="0598117016cd6850" providerId="LiveId" clId="{D2FDEEAF-84E1-154D-A946-0BAEA53F7449}" dt="2019-09-04T18:17:04.095" v="715" actId="27636"/>
        <pc:sldMkLst>
          <pc:docMk/>
          <pc:sldMk cId="532418191" sldId="261"/>
        </pc:sldMkLst>
        <pc:spChg chg="mod">
          <ac:chgData name="Q Z" userId="0598117016cd6850" providerId="LiveId" clId="{D2FDEEAF-84E1-154D-A946-0BAEA53F7449}" dt="2019-09-04T18:17:04.095" v="715" actId="27636"/>
          <ac:spMkLst>
            <pc:docMk/>
            <pc:sldMk cId="532418191" sldId="261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1" v="34" actId="2696"/>
        <pc:sldMkLst>
          <pc:docMk/>
          <pc:sldMk cId="783585029" sldId="261"/>
        </pc:sldMkLst>
      </pc:sldChg>
      <pc:sldChg chg="modSp add">
        <pc:chgData name="Q Z" userId="0598117016cd6850" providerId="LiveId" clId="{D2FDEEAF-84E1-154D-A946-0BAEA53F7449}" dt="2019-09-04T18:17:04.108" v="716" actId="27636"/>
        <pc:sldMkLst>
          <pc:docMk/>
          <pc:sldMk cId="200450022" sldId="262"/>
        </pc:sldMkLst>
        <pc:spChg chg="mod">
          <ac:chgData name="Q Z" userId="0598117016cd6850" providerId="LiveId" clId="{D2FDEEAF-84E1-154D-A946-0BAEA53F7449}" dt="2019-09-04T18:17:04.108" v="716" actId="27636"/>
          <ac:spMkLst>
            <pc:docMk/>
            <pc:sldMk cId="200450022" sldId="262"/>
            <ac:spMk id="2" creationId="{A41F1BB6-7C99-144F-B969-F0BD4E7E05F1}"/>
          </ac:spMkLst>
        </pc:spChg>
      </pc:sldChg>
      <pc:sldChg chg="del">
        <pc:chgData name="Q Z" userId="0598117016cd6850" providerId="LiveId" clId="{D2FDEEAF-84E1-154D-A946-0BAEA53F7449}" dt="2019-09-04T14:50:58.824" v="37" actId="2696"/>
        <pc:sldMkLst>
          <pc:docMk/>
          <pc:sldMk cId="2838881580" sldId="262"/>
        </pc:sldMkLst>
      </pc:sldChg>
      <pc:sldChg chg="del">
        <pc:chgData name="Q Z" userId="0598117016cd6850" providerId="LiveId" clId="{D2FDEEAF-84E1-154D-A946-0BAEA53F7449}" dt="2019-09-04T14:50:58.823" v="36" actId="2696"/>
        <pc:sldMkLst>
          <pc:docMk/>
          <pc:sldMk cId="1942777124" sldId="26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48896579" sldId="263"/>
        </pc:sldMkLst>
      </pc:sldChg>
      <pc:sldChg chg="del">
        <pc:chgData name="Q Z" userId="0598117016cd6850" providerId="LiveId" clId="{D2FDEEAF-84E1-154D-A946-0BAEA53F7449}" dt="2019-09-04T14:50:58.825" v="38" actId="2696"/>
        <pc:sldMkLst>
          <pc:docMk/>
          <pc:sldMk cId="2231365434" sldId="26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495955489" sldId="264"/>
        </pc:sldMkLst>
      </pc:sldChg>
      <pc:sldChg chg="del">
        <pc:chgData name="Q Z" userId="0598117016cd6850" providerId="LiveId" clId="{D2FDEEAF-84E1-154D-A946-0BAEA53F7449}" dt="2019-09-04T14:50:58.834" v="42" actId="2696"/>
        <pc:sldMkLst>
          <pc:docMk/>
          <pc:sldMk cId="2283137282" sldId="26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318632322" sldId="265"/>
        </pc:sldMkLst>
      </pc:sldChg>
      <pc:sldChg chg="del">
        <pc:chgData name="Q Z" userId="0598117016cd6850" providerId="LiveId" clId="{D2FDEEAF-84E1-154D-A946-0BAEA53F7449}" dt="2019-09-04T14:50:58.827" v="40" actId="2696"/>
        <pc:sldMkLst>
          <pc:docMk/>
          <pc:sldMk cId="2210613991" sldId="26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92845242" sldId="266"/>
        </pc:sldMkLst>
      </pc:sldChg>
      <pc:sldChg chg="modSp">
        <pc:chgData name="Q Z" userId="0598117016cd6850" providerId="LiveId" clId="{D2FDEEAF-84E1-154D-A946-0BAEA53F7449}" dt="2019-09-04T17:52:07.105" v="112" actId="207"/>
        <pc:sldMkLst>
          <pc:docMk/>
          <pc:sldMk cId="2096993788" sldId="267"/>
        </pc:sldMkLst>
        <pc:spChg chg="mod">
          <ac:chgData name="Q Z" userId="0598117016cd6850" providerId="LiveId" clId="{D2FDEEAF-84E1-154D-A946-0BAEA53F7449}" dt="2019-09-04T17:52:07.105" v="112" actId="207"/>
          <ac:spMkLst>
            <pc:docMk/>
            <pc:sldMk cId="2096993788" sldId="267"/>
            <ac:spMk id="3" creationId="{92C5435D-7C46-D248-89C2-A468B8E05E4B}"/>
          </ac:spMkLst>
        </pc:spChg>
      </pc:sldChg>
      <pc:sldChg chg="del">
        <pc:chgData name="Q Z" userId="0598117016cd6850" providerId="LiveId" clId="{D2FDEEAF-84E1-154D-A946-0BAEA53F7449}" dt="2019-09-04T14:50:58.822" v="35" actId="2696"/>
        <pc:sldMkLst>
          <pc:docMk/>
          <pc:sldMk cId="1861225924" sldId="26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454883529" sldId="268"/>
        </pc:sldMkLst>
      </pc:sldChg>
      <pc:sldChg chg="add del">
        <pc:chgData name="Q Z" userId="0598117016cd6850" providerId="LiveId" clId="{D2FDEEAF-84E1-154D-A946-0BAEA53F7449}" dt="2019-09-04T17:53:35.526" v="120" actId="2696"/>
        <pc:sldMkLst>
          <pc:docMk/>
          <pc:sldMk cId="3305728334" sldId="270"/>
        </pc:sldMkLst>
      </pc:sldChg>
      <pc:sldChg chg="modSp add del">
        <pc:chgData name="Q Z" userId="0598117016cd6850" providerId="LiveId" clId="{D2FDEEAF-84E1-154D-A946-0BAEA53F7449}" dt="2019-09-04T17:55:57.015" v="138" actId="20577"/>
        <pc:sldMkLst>
          <pc:docMk/>
          <pc:sldMk cId="3331877505" sldId="271"/>
        </pc:sldMkLst>
        <pc:spChg chg="mod">
          <ac:chgData name="Q Z" userId="0598117016cd6850" providerId="LiveId" clId="{D2FDEEAF-84E1-154D-A946-0BAEA53F7449}" dt="2019-09-04T17:55:57.015" v="138" actId="20577"/>
          <ac:spMkLst>
            <pc:docMk/>
            <pc:sldMk cId="3331877505" sldId="271"/>
            <ac:spMk id="2" creationId="{6660E2C4-0D9F-6543-92DC-EEC98C67AB17}"/>
          </ac:spMkLst>
        </pc:spChg>
      </pc:sldChg>
      <pc:sldChg chg="add del">
        <pc:chgData name="Q Z" userId="0598117016cd6850" providerId="LiveId" clId="{D2FDEEAF-84E1-154D-A946-0BAEA53F7449}" dt="2019-09-04T17:53:35.482" v="117" actId="2696"/>
        <pc:sldMkLst>
          <pc:docMk/>
          <pc:sldMk cId="3558231805" sldId="272"/>
        </pc:sldMkLst>
      </pc:sldChg>
      <pc:sldChg chg="modSp add">
        <pc:chgData name="Q Z" userId="0598117016cd6850" providerId="LiveId" clId="{D2FDEEAF-84E1-154D-A946-0BAEA53F7449}" dt="2019-09-04T18:17:04.328" v="720" actId="27636"/>
        <pc:sldMkLst>
          <pc:docMk/>
          <pc:sldMk cId="502340965" sldId="274"/>
        </pc:sldMkLst>
        <pc:spChg chg="mod">
          <ac:chgData name="Q Z" userId="0598117016cd6850" providerId="LiveId" clId="{D2FDEEAF-84E1-154D-A946-0BAEA53F7449}" dt="2019-09-04T18:17:04.328" v="720" actId="27636"/>
          <ac:spMkLst>
            <pc:docMk/>
            <pc:sldMk cId="502340965" sldId="274"/>
            <ac:spMk id="3" creationId="{3E183C73-DAEA-B44A-A5FE-7317F31E7B1F}"/>
          </ac:spMkLst>
        </pc:spChg>
      </pc:sldChg>
      <pc:sldChg chg="add del">
        <pc:chgData name="Q Z" userId="0598117016cd6850" providerId="LiveId" clId="{D2FDEEAF-84E1-154D-A946-0BAEA53F7449}" dt="2019-09-04T17:56:05.978" v="139" actId="2696"/>
        <pc:sldMkLst>
          <pc:docMk/>
          <pc:sldMk cId="1213925051" sldId="274"/>
        </pc:sldMkLst>
      </pc:sldChg>
      <pc:sldChg chg="modSp">
        <pc:chgData name="Q Z" userId="0598117016cd6850" providerId="LiveId" clId="{D2FDEEAF-84E1-154D-A946-0BAEA53F7449}" dt="2019-09-04T17:55:32.064" v="121" actId="20577"/>
        <pc:sldMkLst>
          <pc:docMk/>
          <pc:sldMk cId="954695919" sldId="275"/>
        </pc:sldMkLst>
        <pc:spChg chg="mod">
          <ac:chgData name="Q Z" userId="0598117016cd6850" providerId="LiveId" clId="{D2FDEEAF-84E1-154D-A946-0BAEA53F7449}" dt="2019-09-04T17:55:32.064" v="121" actId="20577"/>
          <ac:spMkLst>
            <pc:docMk/>
            <pc:sldMk cId="954695919" sldId="275"/>
            <ac:spMk id="3" creationId="{8156CB1A-BF1B-814F-B131-5A4E9A2B2F55}"/>
          </ac:spMkLst>
        </pc:spChg>
      </pc:sldChg>
      <pc:sldChg chg="del">
        <pc:chgData name="Q Z" userId="0598117016cd6850" providerId="LiveId" clId="{D2FDEEAF-84E1-154D-A946-0BAEA53F7449}" dt="2019-09-04T17:56:38.052" v="144" actId="2696"/>
        <pc:sldMkLst>
          <pc:docMk/>
          <pc:sldMk cId="1065454564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678248846" sldId="27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081087372" sldId="280"/>
        </pc:sldMkLst>
      </pc:sldChg>
      <pc:sldChg chg="del">
        <pc:chgData name="Q Z" userId="0598117016cd6850" providerId="LiveId" clId="{D2FDEEAF-84E1-154D-A946-0BAEA53F7449}" dt="2019-09-04T17:56:34.037" v="142" actId="2696"/>
        <pc:sldMkLst>
          <pc:docMk/>
          <pc:sldMk cId="1143589674" sldId="28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548179530" sldId="281"/>
        </pc:sldMkLst>
      </pc:sldChg>
      <pc:sldChg chg="del">
        <pc:chgData name="Q Z" userId="0598117016cd6850" providerId="LiveId" clId="{D2FDEEAF-84E1-154D-A946-0BAEA53F7449}" dt="2019-09-04T17:56:34.036" v="141" actId="2696"/>
        <pc:sldMkLst>
          <pc:docMk/>
          <pc:sldMk cId="4098453554" sldId="28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94661934" sldId="282"/>
        </pc:sldMkLst>
      </pc:sldChg>
      <pc:sldChg chg="del">
        <pc:chgData name="Q Z" userId="0598117016cd6850" providerId="LiveId" clId="{D2FDEEAF-84E1-154D-A946-0BAEA53F7449}" dt="2019-09-04T17:56:34.038" v="143" actId="2696"/>
        <pc:sldMkLst>
          <pc:docMk/>
          <pc:sldMk cId="4145358547" sldId="28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688405579" sldId="283"/>
        </pc:sldMkLst>
      </pc:sldChg>
      <pc:sldChg chg="del">
        <pc:chgData name="Q Z" userId="0598117016cd6850" providerId="LiveId" clId="{D2FDEEAF-84E1-154D-A946-0BAEA53F7449}" dt="2019-09-04T14:50:58.826" v="39" actId="2696"/>
        <pc:sldMkLst>
          <pc:docMk/>
          <pc:sldMk cId="3749237926" sldId="283"/>
        </pc:sldMkLst>
      </pc:sldChg>
      <pc:sldChg chg="del">
        <pc:chgData name="Q Z" userId="0598117016cd6850" providerId="LiveId" clId="{D2FDEEAF-84E1-154D-A946-0BAEA53F7449}" dt="2019-09-04T17:56:34.035" v="140" actId="2696"/>
        <pc:sldMkLst>
          <pc:docMk/>
          <pc:sldMk cId="1766107003" sldId="284"/>
        </pc:sldMkLst>
      </pc:sldChg>
      <pc:sldChg chg="modSp add">
        <pc:chgData name="Q Z" userId="0598117016cd6850" providerId="LiveId" clId="{D2FDEEAF-84E1-154D-A946-0BAEA53F7449}" dt="2019-09-04T18:17:04.209" v="717" actId="27636"/>
        <pc:sldMkLst>
          <pc:docMk/>
          <pc:sldMk cId="3382824642" sldId="284"/>
        </pc:sldMkLst>
        <pc:spChg chg="mod">
          <ac:chgData name="Q Z" userId="0598117016cd6850" providerId="LiveId" clId="{D2FDEEAF-84E1-154D-A946-0BAEA53F7449}" dt="2019-09-04T18:17:04.209" v="717" actId="27636"/>
          <ac:spMkLst>
            <pc:docMk/>
            <pc:sldMk cId="3382824642" sldId="284"/>
            <ac:spMk id="3" creationId="{C7F9E529-8EAE-E242-ABE3-8FF4C6CFE94E}"/>
          </ac:spMkLst>
        </pc:spChg>
      </pc:sldChg>
      <pc:sldChg chg="modSp">
        <pc:chgData name="Q Z" userId="0598117016cd6850" providerId="LiveId" clId="{D2FDEEAF-84E1-154D-A946-0BAEA53F7449}" dt="2019-09-04T17:57:06.144" v="161" actId="20577"/>
        <pc:sldMkLst>
          <pc:docMk/>
          <pc:sldMk cId="1964004983" sldId="285"/>
        </pc:sldMkLst>
        <pc:spChg chg="mod">
          <ac:chgData name="Q Z" userId="0598117016cd6850" providerId="LiveId" clId="{D2FDEEAF-84E1-154D-A946-0BAEA53F7449}" dt="2019-09-04T17:57:06.144" v="161" actId="20577"/>
          <ac:spMkLst>
            <pc:docMk/>
            <pc:sldMk cId="1964004983" sldId="285"/>
            <ac:spMk id="3" creationId="{5F1D1A32-6966-D74D-BC08-BB6F9D54EB65}"/>
          </ac:spMkLst>
        </pc:spChg>
      </pc:sldChg>
      <pc:sldChg chg="del">
        <pc:chgData name="Q Z" userId="0598117016cd6850" providerId="LiveId" clId="{D2FDEEAF-84E1-154D-A946-0BAEA53F7449}" dt="2019-09-04T17:57:19.396" v="162" actId="2696"/>
        <pc:sldMkLst>
          <pc:docMk/>
          <pc:sldMk cId="1027414483" sldId="28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740026222" sldId="286"/>
        </pc:sldMkLst>
      </pc:sldChg>
      <pc:sldChg chg="del">
        <pc:chgData name="Q Z" userId="0598117016cd6850" providerId="LiveId" clId="{D2FDEEAF-84E1-154D-A946-0BAEA53F7449}" dt="2019-09-04T17:59:18.421" v="163" actId="2696"/>
        <pc:sldMkLst>
          <pc:docMk/>
          <pc:sldMk cId="3061299955" sldId="299"/>
        </pc:sldMkLst>
      </pc:sldChg>
      <pc:sldChg chg="modSp del">
        <pc:chgData name="Q Z" userId="0598117016cd6850" providerId="LiveId" clId="{D2FDEEAF-84E1-154D-A946-0BAEA53F7449}" dt="2019-09-04T18:15:41.903" v="685" actId="2696"/>
        <pc:sldMkLst>
          <pc:docMk/>
          <pc:sldMk cId="485196877" sldId="300"/>
        </pc:sldMkLst>
        <pc:spChg chg="mod">
          <ac:chgData name="Q Z" userId="0598117016cd6850" providerId="LiveId" clId="{D2FDEEAF-84E1-154D-A946-0BAEA53F7449}" dt="2019-09-04T18:13:29.105" v="592" actId="20577"/>
          <ac:spMkLst>
            <pc:docMk/>
            <pc:sldMk cId="485196877" sldId="300"/>
            <ac:spMk id="3" creationId="{551CAB00-106C-FD48-80DB-4E60597D50E9}"/>
          </ac:spMkLst>
        </pc:spChg>
      </pc:sldChg>
      <pc:sldChg chg="modSp add">
        <pc:chgData name="Q Z" userId="0598117016cd6850" providerId="LiveId" clId="{D2FDEEAF-84E1-154D-A946-0BAEA53F7449}" dt="2019-09-04T18:20:13.592" v="1095" actId="15"/>
        <pc:sldMkLst>
          <pc:docMk/>
          <pc:sldMk cId="1668323801" sldId="300"/>
        </pc:sldMkLst>
        <pc:spChg chg="mod">
          <ac:chgData name="Q Z" userId="0598117016cd6850" providerId="LiveId" clId="{D2FDEEAF-84E1-154D-A946-0BAEA53F7449}" dt="2019-09-04T18:20:13.592" v="1095" actId="15"/>
          <ac:spMkLst>
            <pc:docMk/>
            <pc:sldMk cId="1668323801" sldId="300"/>
            <ac:spMk id="3" creationId="{551CAB00-106C-FD48-80DB-4E60597D50E9}"/>
          </ac:spMkLst>
        </pc:spChg>
      </pc:sldChg>
      <pc:sldChg chg="add">
        <pc:chgData name="Q Z" userId="0598117016cd6850" providerId="LiveId" clId="{D2FDEEAF-84E1-154D-A946-0BAEA53F7449}" dt="2019-09-04T18:15:48.786" v="686"/>
        <pc:sldMkLst>
          <pc:docMk/>
          <pc:sldMk cId="164302631" sldId="301"/>
        </pc:sldMkLst>
      </pc:sldChg>
      <pc:sldChg chg="modSp del">
        <pc:chgData name="Q Z" userId="0598117016cd6850" providerId="LiveId" clId="{D2FDEEAF-84E1-154D-A946-0BAEA53F7449}" dt="2019-09-04T18:15:41.898" v="684" actId="2696"/>
        <pc:sldMkLst>
          <pc:docMk/>
          <pc:sldMk cId="3603428551" sldId="301"/>
        </pc:sldMkLst>
        <pc:spChg chg="mod">
          <ac:chgData name="Q Z" userId="0598117016cd6850" providerId="LiveId" clId="{D2FDEEAF-84E1-154D-A946-0BAEA53F7449}" dt="2019-09-04T18:15:28.173" v="683" actId="20577"/>
          <ac:spMkLst>
            <pc:docMk/>
            <pc:sldMk cId="3603428551" sldId="301"/>
            <ac:spMk id="3" creationId="{045F8D64-8F34-2744-8A83-F43DB949F89C}"/>
          </ac:spMkLst>
        </pc:spChg>
      </pc:sldChg>
      <pc:sldChg chg="modSp add">
        <pc:chgData name="Q Z" userId="0598117016cd6850" providerId="LiveId" clId="{D2FDEEAF-84E1-154D-A946-0BAEA53F7449}" dt="2019-09-04T18:21:47.967" v="1277" actId="20577"/>
        <pc:sldMkLst>
          <pc:docMk/>
          <pc:sldMk cId="3105363865" sldId="302"/>
        </pc:sldMkLst>
        <pc:spChg chg="mod">
          <ac:chgData name="Q Z" userId="0598117016cd6850" providerId="LiveId" clId="{D2FDEEAF-84E1-154D-A946-0BAEA53F7449}" dt="2019-09-04T18:21:47.967" v="1277" actId="20577"/>
          <ac:spMkLst>
            <pc:docMk/>
            <pc:sldMk cId="3105363865" sldId="302"/>
            <ac:spMk id="2" creationId="{284F9CDD-41B2-3041-9CA4-BA9DAE607F54}"/>
          </ac:spMkLst>
        </pc:spChg>
        <pc:spChg chg="mod">
          <ac:chgData name="Q Z" userId="0598117016cd6850" providerId="LiveId" clId="{D2FDEEAF-84E1-154D-A946-0BAEA53F7449}" dt="2019-09-04T18:17:52.749" v="841" actId="20577"/>
          <ac:spMkLst>
            <pc:docMk/>
            <pc:sldMk cId="3105363865" sldId="302"/>
            <ac:spMk id="3" creationId="{524CCAD7-23D9-E84C-8DAC-C00F9425778D}"/>
          </ac:spMkLst>
        </pc:spChg>
      </pc:sldChg>
      <pc:sldChg chg="del">
        <pc:chgData name="Q Z" userId="0598117016cd6850" providerId="LiveId" clId="{D2FDEEAF-84E1-154D-A946-0BAEA53F7449}" dt="2019-09-04T14:50:58.827" v="41" actId="2696"/>
        <pc:sldMkLst>
          <pc:docMk/>
          <pc:sldMk cId="3428064723" sldId="302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57279489" sldId="303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062287952" sldId="304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590203373" sldId="305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71758653" sldId="30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989142146" sldId="30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3545004305" sldId="308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581332896" sldId="309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4283312347" sldId="310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278548823" sldId="311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187985168" sldId="312"/>
        </pc:sldMkLst>
      </pc:sldChg>
      <pc:sldChg chg="modSp add">
        <pc:chgData name="Q Z" userId="0598117016cd6850" providerId="LiveId" clId="{D2FDEEAF-84E1-154D-A946-0BAEA53F7449}" dt="2019-09-04T18:17:04.231" v="718" actId="27636"/>
        <pc:sldMkLst>
          <pc:docMk/>
          <pc:sldMk cId="758662977" sldId="313"/>
        </pc:sldMkLst>
        <pc:spChg chg="mod">
          <ac:chgData name="Q Z" userId="0598117016cd6850" providerId="LiveId" clId="{D2FDEEAF-84E1-154D-A946-0BAEA53F7449}" dt="2019-09-04T18:17:04.231" v="718" actId="27636"/>
          <ac:spMkLst>
            <pc:docMk/>
            <pc:sldMk cId="758662977" sldId="313"/>
            <ac:spMk id="3" creationId="{ECDE4A1C-2F14-8F49-8E66-0CAD7BB35774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806699933" sldId="314"/>
        </pc:sldMkLst>
      </pc:sldChg>
      <pc:sldChg chg="modSp add">
        <pc:chgData name="Q Z" userId="0598117016cd6850" providerId="LiveId" clId="{D2FDEEAF-84E1-154D-A946-0BAEA53F7449}" dt="2019-09-04T18:17:04.304" v="719" actId="27636"/>
        <pc:sldMkLst>
          <pc:docMk/>
          <pc:sldMk cId="690263055" sldId="315"/>
        </pc:sldMkLst>
        <pc:spChg chg="mod">
          <ac:chgData name="Q Z" userId="0598117016cd6850" providerId="LiveId" clId="{D2FDEEAF-84E1-154D-A946-0BAEA53F7449}" dt="2019-09-04T18:17:04.304" v="719" actId="27636"/>
          <ac:spMkLst>
            <pc:docMk/>
            <pc:sldMk cId="690263055" sldId="315"/>
            <ac:spMk id="3" creationId="{833E0AB9-AE05-854F-B0E8-CCE667980C18}"/>
          </ac:spMkLst>
        </pc:spChg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1334250750" sldId="316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607632866" sldId="317"/>
        </pc:sldMkLst>
      </pc:sldChg>
      <pc:sldChg chg="add">
        <pc:chgData name="Q Z" userId="0598117016cd6850" providerId="LiveId" clId="{D2FDEEAF-84E1-154D-A946-0BAEA53F7449}" dt="2019-09-04T18:17:03.924" v="714"/>
        <pc:sldMkLst>
          <pc:docMk/>
          <pc:sldMk cId="2608597354" sldId="318"/>
        </pc:sldMkLst>
      </pc:sldChg>
      <pc:sldChg chg="modSp add">
        <pc:chgData name="Q Z" userId="0598117016cd6850" providerId="LiveId" clId="{D2FDEEAF-84E1-154D-A946-0BAEA53F7449}" dt="2019-09-04T18:21:23.153" v="1262" actId="20577"/>
        <pc:sldMkLst>
          <pc:docMk/>
          <pc:sldMk cId="2458459384" sldId="319"/>
        </pc:sldMkLst>
        <pc:spChg chg="mod">
          <ac:chgData name="Q Z" userId="0598117016cd6850" providerId="LiveId" clId="{D2FDEEAF-84E1-154D-A946-0BAEA53F7449}" dt="2019-09-04T18:18:07.927" v="853" actId="20577"/>
          <ac:spMkLst>
            <pc:docMk/>
            <pc:sldMk cId="2458459384" sldId="319"/>
            <ac:spMk id="2" creationId="{0AEC5667-D50F-3E47-A4DA-BC797509AD6B}"/>
          </ac:spMkLst>
        </pc:spChg>
        <pc:spChg chg="mod">
          <ac:chgData name="Q Z" userId="0598117016cd6850" providerId="LiveId" clId="{D2FDEEAF-84E1-154D-A946-0BAEA53F7449}" dt="2019-09-04T18:21:23.153" v="1262" actId="20577"/>
          <ac:spMkLst>
            <pc:docMk/>
            <pc:sldMk cId="2458459384" sldId="319"/>
            <ac:spMk id="3" creationId="{8232105E-677A-EF4D-B7AC-71CF68479263}"/>
          </ac:spMkLst>
        </pc:spChg>
      </pc:sldChg>
    </pc:docChg>
  </pc:docChgLst>
  <pc:docChgLst>
    <pc:chgData name="Q Z" userId="0598117016cd6850" providerId="LiveId" clId="{2BA66019-4591-C846-9028-2CD292E1765D}"/>
    <pc:docChg chg="undo custSel addSld delSld modSld">
      <pc:chgData name="Q Z" userId="0598117016cd6850" providerId="LiveId" clId="{2BA66019-4591-C846-9028-2CD292E1765D}" dt="2020-09-02T18:14:30.582" v="379" actId="2696"/>
      <pc:docMkLst>
        <pc:docMk/>
      </pc:docMkLst>
      <pc:sldChg chg="modSp mod">
        <pc:chgData name="Q Z" userId="0598117016cd6850" providerId="LiveId" clId="{2BA66019-4591-C846-9028-2CD292E1765D}" dt="2020-09-02T17:54:00.188" v="147" actId="404"/>
        <pc:sldMkLst>
          <pc:docMk/>
          <pc:sldMk cId="2090911193" sldId="260"/>
        </pc:sldMkLst>
        <pc:spChg chg="mod">
          <ac:chgData name="Q Z" userId="0598117016cd6850" providerId="LiveId" clId="{2BA66019-4591-C846-9028-2CD292E1765D}" dt="2020-09-02T17:54:00.188" v="147" actId="404"/>
          <ac:spMkLst>
            <pc:docMk/>
            <pc:sldMk cId="2090911193" sldId="260"/>
            <ac:spMk id="3" creationId="{858FDFE8-5660-3142-B97F-1D1C17F05F34}"/>
          </ac:spMkLst>
        </pc:spChg>
      </pc:sldChg>
      <pc:sldChg chg="modSp mod">
        <pc:chgData name="Q Z" userId="0598117016cd6850" providerId="LiveId" clId="{2BA66019-4591-C846-9028-2CD292E1765D}" dt="2020-09-02T18:06:08.458" v="310" actId="1076"/>
        <pc:sldMkLst>
          <pc:docMk/>
          <pc:sldMk cId="3690723403" sldId="279"/>
        </pc:sldMkLst>
        <pc:picChg chg="mod">
          <ac:chgData name="Q Z" userId="0598117016cd6850" providerId="LiveId" clId="{2BA66019-4591-C846-9028-2CD292E1765D}" dt="2020-09-02T18:06:08.458" v="310" actId="1076"/>
          <ac:picMkLst>
            <pc:docMk/>
            <pc:sldMk cId="3690723403" sldId="279"/>
            <ac:picMk id="4" creationId="{2B40250E-5C73-B04A-BBCC-724D95A16E1D}"/>
          </ac:picMkLst>
        </pc:picChg>
      </pc:sldChg>
      <pc:sldChg chg="modSp mod">
        <pc:chgData name="Q Z" userId="0598117016cd6850" providerId="LiveId" clId="{2BA66019-4591-C846-9028-2CD292E1765D}" dt="2020-09-02T17:57:35.733" v="206" actId="20577"/>
        <pc:sldMkLst>
          <pc:docMk/>
          <pc:sldMk cId="1668323801" sldId="300"/>
        </pc:sldMkLst>
        <pc:spChg chg="mod">
          <ac:chgData name="Q Z" userId="0598117016cd6850" providerId="LiveId" clId="{2BA66019-4591-C846-9028-2CD292E1765D}" dt="2020-09-02T17:57:35.733" v="206" actId="20577"/>
          <ac:spMkLst>
            <pc:docMk/>
            <pc:sldMk cId="1668323801" sldId="300"/>
            <ac:spMk id="3" creationId="{551CAB00-106C-FD48-80DB-4E60597D50E9}"/>
          </ac:spMkLst>
        </pc:spChg>
      </pc:sldChg>
      <pc:sldChg chg="modSp mod">
        <pc:chgData name="Q Z" userId="0598117016cd6850" providerId="LiveId" clId="{2BA66019-4591-C846-9028-2CD292E1765D}" dt="2020-09-02T18:04:21" v="307" actId="20577"/>
        <pc:sldMkLst>
          <pc:docMk/>
          <pc:sldMk cId="2458459384" sldId="319"/>
        </pc:sldMkLst>
        <pc:spChg chg="mod">
          <ac:chgData name="Q Z" userId="0598117016cd6850" providerId="LiveId" clId="{2BA66019-4591-C846-9028-2CD292E1765D}" dt="2020-09-02T18:04:21" v="307" actId="20577"/>
          <ac:spMkLst>
            <pc:docMk/>
            <pc:sldMk cId="2458459384" sldId="319"/>
            <ac:spMk id="3" creationId="{8232105E-677A-EF4D-B7AC-71CF68479263}"/>
          </ac:spMkLst>
        </pc:spChg>
      </pc:sldChg>
      <pc:sldChg chg="del">
        <pc:chgData name="Q Z" userId="0598117016cd6850" providerId="LiveId" clId="{2BA66019-4591-C846-9028-2CD292E1765D}" dt="2020-09-02T18:14:30.582" v="379" actId="2696"/>
        <pc:sldMkLst>
          <pc:docMk/>
          <pc:sldMk cId="1315374295" sldId="324"/>
        </pc:sldMkLst>
      </pc:sldChg>
      <pc:sldChg chg="addSp modSp add mod">
        <pc:chgData name="Q Z" userId="0598117016cd6850" providerId="LiveId" clId="{2BA66019-4591-C846-9028-2CD292E1765D}" dt="2020-09-02T18:10:24.651" v="378" actId="1076"/>
        <pc:sldMkLst>
          <pc:docMk/>
          <pc:sldMk cId="1771734156" sldId="326"/>
        </pc:sldMkLst>
        <pc:spChg chg="mod">
          <ac:chgData name="Q Z" userId="0598117016cd6850" providerId="LiveId" clId="{2BA66019-4591-C846-9028-2CD292E1765D}" dt="2020-09-02T18:07:38.347" v="353" actId="20577"/>
          <ac:spMkLst>
            <pc:docMk/>
            <pc:sldMk cId="1771734156" sldId="326"/>
            <ac:spMk id="2" creationId="{B9E0B195-2247-F141-ACF4-E4A1A8DA7C76}"/>
          </ac:spMkLst>
        </pc:spChg>
        <pc:spChg chg="mod">
          <ac:chgData name="Q Z" userId="0598117016cd6850" providerId="LiveId" clId="{2BA66019-4591-C846-9028-2CD292E1765D}" dt="2020-09-02T18:09:33.994" v="372" actId="404"/>
          <ac:spMkLst>
            <pc:docMk/>
            <pc:sldMk cId="1771734156" sldId="326"/>
            <ac:spMk id="3" creationId="{3541D7D8-FD16-F344-A89A-0C487F5F535C}"/>
          </ac:spMkLst>
        </pc:spChg>
        <pc:picChg chg="add mod">
          <ac:chgData name="Q Z" userId="0598117016cd6850" providerId="LiveId" clId="{2BA66019-4591-C846-9028-2CD292E1765D}" dt="2020-09-02T18:09:14.362" v="355" actId="1076"/>
          <ac:picMkLst>
            <pc:docMk/>
            <pc:sldMk cId="1771734156" sldId="326"/>
            <ac:picMk id="4" creationId="{28A2F7EC-1506-584F-9F84-478CF2DAE9A0}"/>
          </ac:picMkLst>
        </pc:picChg>
        <pc:picChg chg="add mod">
          <ac:chgData name="Q Z" userId="0598117016cd6850" providerId="LiveId" clId="{2BA66019-4591-C846-9028-2CD292E1765D}" dt="2020-09-02T18:10:24.651" v="378" actId="1076"/>
          <ac:picMkLst>
            <pc:docMk/>
            <pc:sldMk cId="1771734156" sldId="326"/>
            <ac:picMk id="1026" creationId="{06B1BA0E-569A-9645-9A7C-B513FF505C70}"/>
          </ac:picMkLst>
        </pc:picChg>
      </pc:sldChg>
    </pc:docChg>
  </pc:docChgLst>
  <pc:docChgLst>
    <pc:chgData name="Q Z" userId="0598117016cd6850" providerId="LiveId" clId="{3351F81B-803C-2C49-B9B7-94669ACAE3A8}"/>
    <pc:docChg chg="addSld modSld">
      <pc:chgData name="Q Z" userId="0598117016cd6850" providerId="LiveId" clId="{3351F81B-803C-2C49-B9B7-94669ACAE3A8}" dt="2020-09-03T09:04:41.933" v="55" actId="207"/>
      <pc:docMkLst>
        <pc:docMk/>
      </pc:docMkLst>
      <pc:sldChg chg="modSp">
        <pc:chgData name="Q Z" userId="0598117016cd6850" providerId="LiveId" clId="{3351F81B-803C-2C49-B9B7-94669ACAE3A8}" dt="2020-09-03T09:04:41.933" v="55" actId="207"/>
        <pc:sldMkLst>
          <pc:docMk/>
          <pc:sldMk cId="581332896" sldId="309"/>
        </pc:sldMkLst>
        <pc:spChg chg="mod">
          <ac:chgData name="Q Z" userId="0598117016cd6850" providerId="LiveId" clId="{3351F81B-803C-2C49-B9B7-94669ACAE3A8}" dt="2020-09-03T09:04:41.933" v="55" actId="207"/>
          <ac:spMkLst>
            <pc:docMk/>
            <pc:sldMk cId="581332896" sldId="309"/>
            <ac:spMk id="3" creationId="{1B15B996-5952-CA44-90B0-02ABAA4EAC6C}"/>
          </ac:spMkLst>
        </pc:spChg>
      </pc:sldChg>
      <pc:sldChg chg="addSp delSp modSp add">
        <pc:chgData name="Q Z" userId="0598117016cd6850" providerId="LiveId" clId="{3351F81B-803C-2C49-B9B7-94669ACAE3A8}" dt="2020-09-03T07:22:19.689" v="50" actId="1076"/>
        <pc:sldMkLst>
          <pc:docMk/>
          <pc:sldMk cId="2223405279" sldId="327"/>
        </pc:sldMkLst>
        <pc:spChg chg="mod">
          <ac:chgData name="Q Z" userId="0598117016cd6850" providerId="LiveId" clId="{3351F81B-803C-2C49-B9B7-94669ACAE3A8}" dt="2020-09-03T06:59:39.432" v="3"/>
          <ac:spMkLst>
            <pc:docMk/>
            <pc:sldMk cId="2223405279" sldId="327"/>
            <ac:spMk id="2" creationId="{1387362F-A24A-6342-BAAE-FACB800A3028}"/>
          </ac:spMkLst>
        </pc:spChg>
        <pc:spChg chg="mod">
          <ac:chgData name="Q Z" userId="0598117016cd6850" providerId="LiveId" clId="{3351F81B-803C-2C49-B9B7-94669ACAE3A8}" dt="2020-09-03T07:01:37.255" v="17" actId="14100"/>
          <ac:spMkLst>
            <pc:docMk/>
            <pc:sldMk cId="2223405279" sldId="327"/>
            <ac:spMk id="3" creationId="{09CB959C-A4EF-9742-8A17-1FEE29A4E276}"/>
          </ac:spMkLst>
        </pc:sp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6" creationId="{2CC0705B-C583-EB44-A6F0-3D7914EA4F67}"/>
          </ac:picMkLst>
        </pc:picChg>
        <pc:picChg chg="add del mod">
          <ac:chgData name="Q Z" userId="0598117016cd6850" providerId="LiveId" clId="{3351F81B-803C-2C49-B9B7-94669ACAE3A8}" dt="2020-09-03T07:03:47.855" v="32" actId="21"/>
          <ac:picMkLst>
            <pc:docMk/>
            <pc:sldMk cId="2223405279" sldId="327"/>
            <ac:picMk id="1028" creationId="{3C27A4E4-1D03-A64E-AD97-BCA56FBF8CD3}"/>
          </ac:picMkLst>
        </pc:picChg>
        <pc:picChg chg="add del mod">
          <ac:chgData name="Q Z" userId="0598117016cd6850" providerId="LiveId" clId="{3351F81B-803C-2C49-B9B7-94669ACAE3A8}" dt="2020-09-03T07:01:38.281" v="18"/>
          <ac:picMkLst>
            <pc:docMk/>
            <pc:sldMk cId="2223405279" sldId="327"/>
            <ac:picMk id="1030" creationId="{342F3586-D385-E742-A2C2-22F776B620DD}"/>
          </ac:picMkLst>
        </pc:picChg>
        <pc:picChg chg="add mod">
          <ac:chgData name="Q Z" userId="0598117016cd6850" providerId="LiveId" clId="{3351F81B-803C-2C49-B9B7-94669ACAE3A8}" dt="2020-09-03T07:22:19.689" v="50" actId="1076"/>
          <ac:picMkLst>
            <pc:docMk/>
            <pc:sldMk cId="2223405279" sldId="327"/>
            <ac:picMk id="1032" creationId="{51408161-DC70-BF41-B4E9-3A5ED79BA1B9}"/>
          </ac:picMkLst>
        </pc:picChg>
      </pc:sldChg>
      <pc:sldChg chg="addSp modSp add">
        <pc:chgData name="Q Z" userId="0598117016cd6850" providerId="LiveId" clId="{3351F81B-803C-2C49-B9B7-94669ACAE3A8}" dt="2020-09-03T07:04:16.074" v="38" actId="1076"/>
        <pc:sldMkLst>
          <pc:docMk/>
          <pc:sldMk cId="2711338742" sldId="328"/>
        </pc:sldMkLst>
        <pc:spChg chg="mod">
          <ac:chgData name="Q Z" userId="0598117016cd6850" providerId="LiveId" clId="{3351F81B-803C-2C49-B9B7-94669ACAE3A8}" dt="2020-09-03T07:03:29.915" v="31"/>
          <ac:spMkLst>
            <pc:docMk/>
            <pc:sldMk cId="2711338742" sldId="328"/>
            <ac:spMk id="2" creationId="{AC25ADB1-CF40-D540-82AD-CA29789D7DDA}"/>
          </ac:spMkLst>
        </pc:spChg>
        <pc:spChg chg="mod">
          <ac:chgData name="Q Z" userId="0598117016cd6850" providerId="LiveId" clId="{3351F81B-803C-2C49-B9B7-94669ACAE3A8}" dt="2020-09-03T07:02:22.768" v="26"/>
          <ac:spMkLst>
            <pc:docMk/>
            <pc:sldMk cId="2711338742" sldId="328"/>
            <ac:spMk id="3" creationId="{932B9BCA-7B9C-DF45-B6F8-04054E4A03F1}"/>
          </ac:spMkLst>
        </pc:spChg>
        <pc:picChg chg="add mod">
          <ac:chgData name="Q Z" userId="0598117016cd6850" providerId="LiveId" clId="{3351F81B-803C-2C49-B9B7-94669ACAE3A8}" dt="2020-09-03T07:04:16.074" v="38" actId="1076"/>
          <ac:picMkLst>
            <pc:docMk/>
            <pc:sldMk cId="2711338742" sldId="328"/>
            <ac:picMk id="4" creationId="{C25F8C83-F8D4-DD42-A362-8C519A77A271}"/>
          </ac:picMkLst>
        </pc:picChg>
      </pc:sldChg>
      <pc:sldChg chg="addSp delSp modSp add">
        <pc:chgData name="Q Z" userId="0598117016cd6850" providerId="LiveId" clId="{3351F81B-803C-2C49-B9B7-94669ACAE3A8}" dt="2020-09-03T07:05:16.381" v="42" actId="1076"/>
        <pc:sldMkLst>
          <pc:docMk/>
          <pc:sldMk cId="2580820078" sldId="329"/>
        </pc:sldMkLst>
        <pc:picChg chg="add mod">
          <ac:chgData name="Q Z" userId="0598117016cd6850" providerId="LiveId" clId="{3351F81B-803C-2C49-B9B7-94669ACAE3A8}" dt="2020-09-03T07:04:03.759" v="34"/>
          <ac:picMkLst>
            <pc:docMk/>
            <pc:sldMk cId="2580820078" sldId="329"/>
            <ac:picMk id="4" creationId="{23E38AF4-EE30-9748-8A9A-36C60CF5EA36}"/>
          </ac:picMkLst>
        </pc:picChg>
        <pc:picChg chg="add del mod">
          <ac:chgData name="Q Z" userId="0598117016cd6850" providerId="LiveId" clId="{3351F81B-803C-2C49-B9B7-94669ACAE3A8}" dt="2020-09-03T07:05:06.740" v="39" actId="1076"/>
          <ac:picMkLst>
            <pc:docMk/>
            <pc:sldMk cId="2580820078" sldId="329"/>
            <ac:picMk id="5" creationId="{E736130E-66FA-2E44-A00B-1FC5AD39B6DF}"/>
          </ac:picMkLst>
        </pc:picChg>
        <pc:picChg chg="add mod">
          <ac:chgData name="Q Z" userId="0598117016cd6850" providerId="LiveId" clId="{3351F81B-803C-2C49-B9B7-94669ACAE3A8}" dt="2020-09-03T07:05:16.381" v="42" actId="1076"/>
          <ac:picMkLst>
            <pc:docMk/>
            <pc:sldMk cId="2580820078" sldId="329"/>
            <ac:picMk id="2050" creationId="{885110A3-036A-974F-915C-551E62C9FA11}"/>
          </ac:picMkLst>
        </pc:picChg>
      </pc:sldChg>
      <pc:sldChg chg="addSp modSp add">
        <pc:chgData name="Q Z" userId="0598117016cd6850" providerId="LiveId" clId="{3351F81B-803C-2C49-B9B7-94669ACAE3A8}" dt="2020-09-03T07:23:27.125" v="54" actId="1076"/>
        <pc:sldMkLst>
          <pc:docMk/>
          <pc:sldMk cId="2355989735" sldId="330"/>
        </pc:sldMkLst>
        <pc:picChg chg="add mod">
          <ac:chgData name="Q Z" userId="0598117016cd6850" providerId="LiveId" clId="{3351F81B-803C-2C49-B9B7-94669ACAE3A8}" dt="2020-09-03T07:23:27.125" v="54" actId="1076"/>
          <ac:picMkLst>
            <pc:docMk/>
            <pc:sldMk cId="2355989735" sldId="330"/>
            <ac:picMk id="4098" creationId="{7CFFEB50-B1F5-4D46-8D41-1D790CF5C271}"/>
          </ac:picMkLst>
        </pc:picChg>
      </pc:sldChg>
      <pc:sldChg chg="modSp add">
        <pc:chgData name="Q Z" userId="0598117016cd6850" providerId="LiveId" clId="{3351F81B-803C-2C49-B9B7-94669ACAE3A8}" dt="2020-09-03T07:20:48.810" v="47" actId="20577"/>
        <pc:sldMkLst>
          <pc:docMk/>
          <pc:sldMk cId="3730086564" sldId="331"/>
        </pc:sldMkLst>
        <pc:spChg chg="mod">
          <ac:chgData name="Q Z" userId="0598117016cd6850" providerId="LiveId" clId="{3351F81B-803C-2C49-B9B7-94669ACAE3A8}" dt="2020-09-03T07:20:48.810" v="47" actId="20577"/>
          <ac:spMkLst>
            <pc:docMk/>
            <pc:sldMk cId="3730086564" sldId="331"/>
            <ac:spMk id="3" creationId="{52F30828-5CE0-BC4B-9D54-707C0B699C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2524C-7966-684C-BDC9-CFD451BFAD4B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6C42A-5AA1-B144-8688-E824ABDD9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nbc.com/rachel-maddow-show/maddowblog/trump-tries-fails-circumvent-court-ruling-unnecessary-portland-troop-d-rcna235843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t.com/russia/625930-georgia-unrest-coup-attempt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727BA-62DA-BDEA-933B-65D86B35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78EFD-1E1C-8258-015D-EEC22516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696B7-9040-969D-C345-10874F832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Removes punctuation, spaces,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Inter"/>
              </a:rPr>
              <a:t>stopwords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, and numbers.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Add lemmatization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Skip NER and Parsing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0435A-6015-7B9C-1D00-92A0CAE06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4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2AEF30-D8C4-6318-109D-169DEE5BC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F05BB95-C167-196B-997C-0726E11C79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53C6CD-9B06-435C-9CE1-A5E15877B5AF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85442" name="Rectangle 2">
            <a:extLst>
              <a:ext uri="{FF2B5EF4-FFF2-40B4-BE49-F238E27FC236}">
                <a16:creationId xmlns:a16="http://schemas.microsoft.com/office/drawing/2014/main" id="{631B35E5-E75B-7118-A7B5-0677A183D0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931863"/>
            <a:ext cx="4246562" cy="3184525"/>
          </a:xfrm>
          <a:solidFill>
            <a:srgbClr val="FFFFFF"/>
          </a:solidFill>
          <a:ln/>
        </p:spPr>
      </p:sp>
      <p:sp>
        <p:nvSpPr>
          <p:cNvPr id="1085443" name="Rectangle 3">
            <a:extLst>
              <a:ext uri="{FF2B5EF4-FFF2-40B4-BE49-F238E27FC236}">
                <a16:creationId xmlns:a16="http://schemas.microsoft.com/office/drawing/2014/main" id="{B755DA93-458A-2154-2B6F-F706F16339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69975" y="4425950"/>
            <a:ext cx="4876800" cy="35337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2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30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A0A0A"/>
                </a:solidFill>
                <a:effectLst/>
                <a:latin typeface="Google Sans"/>
              </a:rPr>
              <a:t>Insensitivity to Context and Negation:</a:t>
            </a:r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 As a "bag-of-words" system, LIWC often misses the context of a sentence, including irony, sarcasm, and negation. For example, it might count "not happy" as a positive emotion because it detects the word "happy" but not the negation "not".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A0A0A"/>
                </a:solidFill>
                <a:effectLst/>
                <a:latin typeface="Google Sans"/>
              </a:rPr>
              <a:t>Limited Domain Adaptability:</a:t>
            </a:r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 The default LIWC dictionaries may not adequately cover jargon, slang, or specialized vocabulary in specific fields, such as software engineering, technical reports, or niche social media platforms.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A0A0A"/>
                </a:solidFill>
                <a:effectLst/>
                <a:latin typeface="Google Sans"/>
              </a:rPr>
              <a:t>Overlapping Categories:</a:t>
            </a:r>
            <a:r>
              <a:rPr lang="en-US" b="0" i="0" dirty="0">
                <a:solidFill>
                  <a:srgbClr val="0A0A0A"/>
                </a:solidFill>
                <a:effectLst/>
                <a:latin typeface="Google Sans"/>
              </a:rPr>
              <a:t> Some LIWC categories overlap (e.g., "social" and "affective" words), which can complicate the interpretation of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3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matrix is the PC scores</a:t>
            </a:r>
          </a:p>
          <a:p>
            <a:r>
              <a:rPr lang="en-US" dirty="0"/>
              <a:t>Terms matrix is the PC loadings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7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tokenized_data</a:t>
            </a:r>
            <a:r>
              <a:rPr lang="en-US" dirty="0">
                <a:effectLst/>
              </a:rPr>
              <a:t> could be [["cat", "dog", "pet"], ["dog", "bark", "pet"], ["cat", "meow"]].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bow is a list of lists, where each inner list is a </a:t>
            </a:r>
            <a:r>
              <a:rPr lang="en-US" dirty="0" err="1">
                <a:effectLst/>
              </a:rPr>
              <a:t>BoW</a:t>
            </a:r>
            <a:r>
              <a:rPr lang="en-US" dirty="0">
                <a:effectLst/>
              </a:rPr>
              <a:t> representation of a document, e.g., [[(0, 2), (1, 1)], [(2, 1), (3, 3)]].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(word with ID 0 appears twice, word with ID 1 appears once,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print("Corpus topics:", </a:t>
            </a:r>
            <a:r>
              <a:rPr lang="en-US" sz="1200" dirty="0" err="1">
                <a:effectLst/>
                <a:latin typeface="inherit"/>
              </a:rPr>
              <a:t>new_topic_vectors</a:t>
            </a:r>
            <a:r>
              <a:rPr lang="en-US" dirty="0">
                <a:effectLst/>
              </a:rPr>
              <a:t>) # Example output: [[(0, 0.69), (1, 0.30)], [(2, 0.20), (5, 0.78)]]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73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8410-810D-B2A5-393E-FE88B4E7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B6027-446B-4A7D-E92A-D7C95A483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5085A-78CB-DCE2-BD08-4D339F420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Question mark graphic, Week 2 preview.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8D2F-023F-3817-2BFA-BD483E4EE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83492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04673-B805-B647-1952-7BBA1B1F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9C1E9-4797-F75F-DA61-35DCF6195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FD103-9362-3FE5-E45E-7C50F36BE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Question mark graphic, Week 2 preview.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B9A6-71F5-6565-3260-DB3891812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77243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6211-7A3F-3C4C-CE08-DB307E7B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EBE8E-06F6-6122-563C-4E8EA9F19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B5B06-52A4-56BC-445D-E2DCBEDF2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This </a:t>
            </a:r>
            <a:r>
              <a:rPr lang="en-US" b="0" i="0" u="none" strike="noStrike" dirty="0">
                <a:solidFill>
                  <a:srgbClr val="0364CC"/>
                </a:solidFill>
                <a:effectLst/>
                <a:latin typeface="-apple-system"/>
                <a:hlinkClick r:id="rId3"/>
              </a:rPr>
              <a:t>article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comes from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Msnbc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, a mainstream source.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8D12-9F28-064C-CF5C-6E2FFE37B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10813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659AF-22F3-9D94-AF4A-378AF570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3DAE0-0747-1A5C-D3B2-376A7740C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E4880-BE72-8ECD-943E-AB2A8D87C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This </a:t>
            </a:r>
            <a:r>
              <a:rPr lang="en-US" b="0" i="0" u="none" strike="noStrike">
                <a:solidFill>
                  <a:srgbClr val="0364CC"/>
                </a:solidFill>
                <a:effectLst/>
                <a:latin typeface="-apple-system"/>
                <a:hlinkClick r:id="rId3"/>
              </a:rPr>
              <a:t>article</a:t>
            </a:r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 comes from rt.com, a questionable source.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1C483-384A-E6AD-0935-2D0579FD4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2589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4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14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1DAAF-81AD-DEC8-FB7D-861BE811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8F722-E9DB-0FD4-379C-8BF4C63E1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F7EDA-3F17-3DF4-6CE2-BDC2AE20B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27DD-C346-4890-D935-BD6479C5E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1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4AE79-63F0-4A85-8BCA-DC854C64D7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3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71FC-270B-72E7-83BE-9667BEA3F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C79A-868A-23A4-CDD4-59C12E03C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3D57C-AA2E-DC2F-7980-A117B4722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FF846-091C-333A-E2C9-ADAD92993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0E0A3-9BF8-4DB2-8CB8-4256C0A802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53C6CD-9B06-435C-9CE1-A5E15877B5A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8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931863"/>
            <a:ext cx="4246562" cy="3184525"/>
          </a:xfrm>
          <a:solidFill>
            <a:srgbClr val="FFFFFF"/>
          </a:solidFill>
          <a:ln/>
        </p:spPr>
      </p:sp>
      <p:sp>
        <p:nvSpPr>
          <p:cNvPr id="108544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69975" y="4425950"/>
            <a:ext cx="4876800" cy="35337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2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96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and disadvantages?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6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8A4D0-D5B4-EBD8-F831-CF70FCBF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EFDC0-BEC2-D5ED-D851-85DD35CF4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35CA6E-3E9C-568D-90EB-33BBBB606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Stopwords</a:t>
            </a:r>
            <a:r>
              <a:rPr lang="en-US" dirty="0"/>
              <a:t> would occur very frequently in every document, which affects cosine similarity.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54897-B00F-9987-06B5-8435F5105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0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9210A-B679-0034-03E3-AE6696A2A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1A039-5AF7-6BD5-9032-AA0A94274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592AA-A76A-9ECA-ADCD-EA4E008ED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Removes punctuation, spaces,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Inter"/>
              </a:rPr>
              <a:t>stopwords</a:t>
            </a:r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, and numbers.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Add lemmatization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Skip NER and Parsing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8A067-4418-21F2-C0B7-AECEAD664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LM Sans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C79BAC38-34E9-4242-BB0A-BE2DDD9404B1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F0BD-E983-D747-A8CF-D828D6BC397B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D53B-9D60-AB4F-90EE-829E25AB6707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M Sans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  <a:lvl2pPr>
              <a:defRPr>
                <a:latin typeface="LM Sans 12" panose="00000500000000000000" pitchFamily="50" charset="0"/>
              </a:defRPr>
            </a:lvl2pPr>
            <a:lvl3pPr>
              <a:defRPr>
                <a:latin typeface="LM Sans 12" panose="00000500000000000000" pitchFamily="50" charset="0"/>
              </a:defRPr>
            </a:lvl3pPr>
            <a:lvl4pPr>
              <a:defRPr>
                <a:latin typeface="LM Sans 12" panose="00000500000000000000" pitchFamily="50" charset="0"/>
              </a:defRPr>
            </a:lvl4pPr>
            <a:lvl5pPr>
              <a:defRPr>
                <a:latin typeface="LM Sans 12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7FB79824-1599-2D45-A02C-28CD09FD7E14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M Sans 12" panose="00000500000000000000" pitchFamily="50" charset="0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C929-4B2D-344A-9EF2-AB3A1E2C9CD2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A4374B65-6519-484E-9C47-1615B510C388}" type="datetime1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67E8-81BB-D44F-BCB5-3D37BB91F17C}" type="datetime1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1A99-7612-EB4B-AEAB-054269ECF55E}" type="datetime1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28C00-98BB-0A4C-9B7A-E0C9A0D6114B}" type="datetime1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B20C-F5DC-D045-90B5-4CACA0C6E147}" type="datetime1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E27-42F5-B748-8D36-C704C35B5F61}" type="datetime1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0FB34C5D-9801-E548-9066-35D6B7BD067D}" type="datetime1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peng@cityu.edu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ooks.google.com/ngra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donometer.org/timeseries/en_all/?from=2022-12-03&amp;to=2023-05-26&amp;viz=wordshif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nker/sentiment" TargetMode="External"/><Relationship Id="rId2" Type="http://schemas.openxmlformats.org/officeDocument/2006/relationships/hyperlink" Target="https://github.com/cjhutto/vaderSentimen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ushik1102.medium.com/nlp-bag-of-words-and-tf-idf-explained-fd1f49dce7c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iml.com/what-are-the-advantages-and-disadvantages-of-bag-of-words-model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code/samuelcortinhas/nlp3-bag-of-words-and-similar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amuelcortinhas/nlp5-text-classification-with-naive-bay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samuelcortinhas/nlp4-tf-idf-and-document-search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t.eecs.umich.edu/geoliwc/liwc_dictionary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one.007379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9312458.2018.1430754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amuelcortinhas/nlp6-topic-modelling-with-ld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amuelcortinhas/nlp6-topic-modelling-with-ld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perspectiveapi.com/s/docs-sample-request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ishalidutta/Comments-Toxicity-Detection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twitter.com%2Fsearch%3Fq%3D%23HongKongtrust%26src%3Dhashtag_click&amp;psig=AOvVaw35wsW9j8pc8QmrNqZXyips&amp;ust=1756520842783000&amp;source=images&amp;cd=vfe&amp;opi=89978449&amp;ved=0CBEQjRxqFwoTCKDBxpn8ro8DFQAAAAAdAAAAABA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akey.osome.iu.edu/logi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pes.com/fact-chec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nltk.org/howto/corpu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arts-of-speech.inf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2" y="1413845"/>
            <a:ext cx="7746794" cy="1729289"/>
          </a:xfrm>
        </p:spPr>
        <p:txBody>
          <a:bodyPr>
            <a:normAutofit fontScale="90000"/>
          </a:bodyPr>
          <a:lstStyle/>
          <a:p>
            <a:r>
              <a:rPr lang="en-HK" sz="5300" dirty="0">
                <a:latin typeface="+mn-lt"/>
              </a:rPr>
              <a:t>SDSC 2005 - Introduction to Computational Social Science </a:t>
            </a:r>
            <a:br>
              <a:rPr lang="en-HK" sz="5300" dirty="0">
                <a:latin typeface="+mn-lt"/>
              </a:rPr>
            </a:br>
            <a:r>
              <a:rPr lang="en-HK" sz="5300" dirty="0">
                <a:latin typeface="+mn-lt"/>
              </a:rPr>
              <a:t>(Lecture 4)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230220"/>
            <a:ext cx="6858000" cy="2653748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haopeng@cityu.edu.hk</a:t>
            </a:r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)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5296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443" y="1679900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POS tagging in NLTK: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sentence = "The quick brown fox jumped over the lazy dog!"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tokens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nltk.word_tokenize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(sentence)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tags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nltk.pos_tag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(tokens)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tags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[('The', 'DT'),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('quick', 'JJ'),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('brown', 'NN'),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('fox', 'NN'),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('jumped', 'VBD'),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('over', 'IN'),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('the', 'DT'),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('lazy', 'JJ'),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('dog', 'NN'),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('!', '.')]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5973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Named Entity Recognition: for detecting people, places, things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57400"/>
            <a:ext cx="7981950" cy="430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NER in Python NLTK: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sentence = 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quick brown fox spoke to Abraham Lincoln.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b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tokens =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nltk.word_tokenize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(sentence)</a:t>
            </a:r>
            <a:b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tagged_tokens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nltk.pos_tag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(tokens)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entities =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nltk.chunk.ne_chunk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tagged_tokens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entities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Tree('S', [('The', 'DT'), ('quick', 'JJ'), ('brown', 'NN'), ('fox', 'NNS'), ('spoke', 'VBD'), ('to', 'TO'), 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Tree('PERSON', [('Abraham',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'NNP</a:t>
            </a:r>
            <a:r>
              <a:rPr lang="en-US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'), ('Lincoln',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'NNP</a:t>
            </a:r>
            <a:r>
              <a:rPr lang="en-US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')]), 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('.', '.')])</a:t>
            </a:r>
          </a:p>
        </p:txBody>
      </p:sp>
    </p:spTree>
    <p:extLst>
      <p:ext uri="{BB962C8B-B14F-4D97-AF65-F5344CB8AC3E}">
        <p14:creationId xmlns:p14="http://schemas.microsoft.com/office/powerpoint/2010/main" val="260312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0CF74-4B1C-78A7-4528-0BE4E6A2B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EFA-AB0C-183A-74C5-3AB88976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2929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/>
              <a:t>Q: How to identify famous people based on their news </a:t>
            </a:r>
            <a:r>
              <a:rPr lang="en-US" b="0" strike="sngStrike" dirty="0"/>
              <a:t>net</a:t>
            </a:r>
            <a:r>
              <a:rPr lang="en-US" b="0" dirty="0"/>
              <a:t> worth?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D440-7871-8854-42D5-FC46E040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9503"/>
            <a:ext cx="8357306" cy="36736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Use NER to identify person entity in news titles.</a:t>
            </a:r>
          </a:p>
          <a:p>
            <a:r>
              <a:rPr lang="en-US" sz="2400" dirty="0"/>
              <a:t>Demo using Grok to help us write Python code.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Prompt</a:t>
            </a:r>
            <a:r>
              <a:rPr lang="en-US" sz="2400" dirty="0"/>
              <a:t>: “Write python code to identify people in news titles.”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D867AA-09E0-5877-88B7-7DF53BBD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45" y="3559893"/>
            <a:ext cx="4544387" cy="28051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56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7645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Stemming: merge diff. word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1"/>
            <a:ext cx="7200900" cy="339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thinks → think</a:t>
            </a:r>
          </a:p>
          <a:p>
            <a:pPr marL="0" indent="0" algn="ctr">
              <a:buNone/>
            </a:pPr>
            <a:r>
              <a:rPr lang="en-US" dirty="0"/>
              <a:t>thinking → think</a:t>
            </a:r>
            <a:br>
              <a:rPr lang="en-US" dirty="0"/>
            </a:br>
            <a:r>
              <a:rPr lang="en-US" dirty="0"/>
              <a:t>thinker → think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argue → </a:t>
            </a:r>
            <a:r>
              <a:rPr lang="en-US" dirty="0" err="1"/>
              <a:t>argu</a:t>
            </a:r>
            <a:br>
              <a:rPr lang="en-US" dirty="0"/>
            </a:br>
            <a:r>
              <a:rPr lang="en-US" dirty="0"/>
              <a:t>argument → </a:t>
            </a:r>
            <a:r>
              <a:rPr lang="en-US" dirty="0" err="1"/>
              <a:t>argu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arguing → </a:t>
            </a:r>
            <a:r>
              <a:rPr lang="en-US" dirty="0" err="1"/>
              <a:t>argu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5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4149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WordNet Lemmatization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57401"/>
            <a:ext cx="798195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from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nltk.stem.wordnet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WordNetLemmatizer</a:t>
            </a:r>
            <a:endParaRPr lang="en-US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WordNetLemmatizer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lmtzr.lemmatize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('cars')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'car'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lmtzr.lemmatize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('feet')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'foot'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lmtzr.lemmatize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('people')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'people'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lmtzr.lemmatize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fantasized','v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'fantasize'</a:t>
            </a:r>
          </a:p>
        </p:txBody>
      </p:sp>
    </p:spTree>
    <p:extLst>
      <p:ext uri="{BB962C8B-B14F-4D97-AF65-F5344CB8AC3E}">
        <p14:creationId xmlns:p14="http://schemas.microsoft.com/office/powerpoint/2010/main" val="158410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9997"/>
            <a:ext cx="8439150" cy="2625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plurals = ['caresses', 'flies', 'dies', 'mules', 'denied',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...           'died', 'agreed', 'owned', 'humbled', 'sized’, 'meeting',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...	      'stating', '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siezing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', 'itemization', 'sensational',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...           'traditional', 'reference', 'colonizer', 'plotted']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singles = [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lmtzr.lemmatize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(plural) for plural in plurals]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&gt;&gt;&gt; print (' '.join(singles))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0D610D-93A1-3514-60C7-717ADAF3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4149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WordNet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93B92-407F-9731-84EB-B0592914C3EA}"/>
              </a:ext>
            </a:extLst>
          </p:cNvPr>
          <p:cNvSpPr txBox="1"/>
          <p:nvPr/>
        </p:nvSpPr>
        <p:spPr>
          <a:xfrm>
            <a:off x="1032933" y="4776920"/>
            <a:ext cx="6781800" cy="7571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caress fly die mule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denied died agreed owned humbled sized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meeting stating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siezing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urier New" panose="02070309020205020404" pitchFamily="49" charset="0"/>
              </a:rPr>
              <a:t> itemization sensational traditional reference colonizer plotted</a:t>
            </a:r>
          </a:p>
        </p:txBody>
      </p:sp>
    </p:spTree>
    <p:extLst>
      <p:ext uri="{BB962C8B-B14F-4D97-AF65-F5344CB8AC3E}">
        <p14:creationId xmlns:p14="http://schemas.microsoft.com/office/powerpoint/2010/main" val="394201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A008-6DA4-6F1B-0013-15A0E3A9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7B4A-FC69-F773-DFFA-7AD6E9AC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1050" cy="1325563"/>
          </a:xfrm>
        </p:spPr>
        <p:txBody>
          <a:bodyPr/>
          <a:lstStyle/>
          <a:p>
            <a:r>
              <a:rPr lang="en-US" b="0" dirty="0"/>
              <a:t>Google books: N-gram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3A6C-6B1F-921C-31DF-60B40124C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84" y="2256717"/>
            <a:ext cx="83026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Popularity trends of camera brands / HK universities.</a:t>
            </a:r>
          </a:p>
          <a:p>
            <a:r>
              <a:rPr lang="en-US" sz="2400" dirty="0"/>
              <a:t>How does this compare to mentions on social media?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07BF9-3E8E-03A0-854F-EFEE73BABD3A}"/>
              </a:ext>
            </a:extLst>
          </p:cNvPr>
          <p:cNvSpPr txBox="1"/>
          <p:nvPr/>
        </p:nvSpPr>
        <p:spPr>
          <a:xfrm>
            <a:off x="696384" y="1690689"/>
            <a:ext cx="5151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Check it out: </a:t>
            </a:r>
            <a:r>
              <a:rPr lang="en-US" sz="2000" dirty="0">
                <a:hlinkClick r:id="rId2"/>
              </a:rPr>
              <a:t>https://books.google.com/ngrams</a:t>
            </a:r>
            <a:endParaRPr lang="en-US" sz="2000" dirty="0"/>
          </a:p>
        </p:txBody>
      </p:sp>
      <p:pic>
        <p:nvPicPr>
          <p:cNvPr id="10" name="Picture 9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9B69CE6-464C-DE76-B1A1-EE4E9545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33" y="3429000"/>
            <a:ext cx="3387765" cy="20057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69E152E-0A0E-81A2-D67B-2C72FC7E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759" y="4012729"/>
            <a:ext cx="3797299" cy="2011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33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pattFill prst="pct60">
                  <a:fgClr>
                    <a:srgbClr val="000000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defTabSz="342900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b="0" dirty="0"/>
              <a:t>Text classification</a:t>
            </a:r>
          </a:p>
        </p:txBody>
      </p:sp>
      <p:sp>
        <p:nvSpPr>
          <p:cNvPr id="1084419" name="Rectangle 3"/>
          <p:cNvSpPr>
            <a:spLocks noGrp="1" noChangeArrowheads="1"/>
          </p:cNvSpPr>
          <p:nvPr>
            <p:ph idx="1"/>
          </p:nvPr>
        </p:nvSpPr>
        <p:spPr>
          <a:xfrm>
            <a:off x="704850" y="2057401"/>
            <a:ext cx="7981950" cy="4141694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>
            <a:normAutofit fontScale="70000" lnSpcReduction="20000"/>
          </a:bodyPr>
          <a:lstStyle/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>
                <a:solidFill>
                  <a:srgbClr val="000000"/>
                </a:solidFill>
              </a:rPr>
              <a:t>Goal: Assign ‘objects’ from a universe to two or more </a:t>
            </a:r>
            <a:r>
              <a:rPr lang="en-GB" altLang="en-US" i="1" dirty="0">
                <a:solidFill>
                  <a:srgbClr val="000000"/>
                </a:solidFill>
              </a:rPr>
              <a:t>classes</a:t>
            </a:r>
            <a:r>
              <a:rPr lang="en-GB" altLang="en-US" dirty="0">
                <a:solidFill>
                  <a:srgbClr val="000000"/>
                </a:solidFill>
              </a:rPr>
              <a:t> or </a:t>
            </a:r>
            <a:r>
              <a:rPr lang="en-GB" altLang="en-US" i="1" dirty="0">
                <a:solidFill>
                  <a:srgbClr val="000000"/>
                </a:solidFill>
              </a:rPr>
              <a:t>categories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endParaRPr lang="en-GB" altLang="en-US" sz="1050" i="1" dirty="0">
              <a:solidFill>
                <a:srgbClr val="000000"/>
              </a:solidFill>
            </a:endParaRP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>
                <a:solidFill>
                  <a:srgbClr val="000000"/>
                </a:solidFill>
              </a:rPr>
              <a:t>Examples: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endParaRPr lang="en-GB" altLang="en-US" sz="900" dirty="0">
              <a:solidFill>
                <a:srgbClr val="000000"/>
              </a:solidFill>
            </a:endParaRP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>
                <a:solidFill>
                  <a:srgbClr val="FF0000"/>
                </a:solidFill>
              </a:rPr>
              <a:t>Tasks	                            		Object	       		Categories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>
                <a:solidFill>
                  <a:schemeClr val="tx1"/>
                </a:solidFill>
              </a:rPr>
              <a:t>Tagging                                		Word	       		Part of Speech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>
                <a:solidFill>
                  <a:schemeClr val="tx1"/>
                </a:solidFill>
              </a:rPr>
              <a:t>Sense disambiguation   		Word	       		The word’s senses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Information retrieval       		Document     		Relevant/not relevant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/>
              <a:t>Named entity recognition</a:t>
            </a:r>
            <a:r>
              <a:rPr lang="en-US" altLang="en-US" dirty="0">
                <a:solidFill>
                  <a:schemeClr val="tx1"/>
                </a:solidFill>
              </a:rPr>
              <a:t>	Document			People/location/…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Sentiment classification		Document      		Positive/negative/…</a:t>
            </a:r>
            <a:endParaRPr lang="en-US" altLang="en-US" dirty="0"/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>
                <a:solidFill>
                  <a:schemeClr val="tx1"/>
                </a:solidFill>
              </a:rPr>
              <a:t>News classification			Document</a:t>
            </a:r>
            <a:r>
              <a:rPr lang="en-US" altLang="en-US" dirty="0"/>
              <a:t>			</a:t>
            </a:r>
            <a:r>
              <a:rPr lang="en-US" altLang="en-US" dirty="0">
                <a:solidFill>
                  <a:schemeClr val="tx1"/>
                </a:solidFill>
              </a:rPr>
              <a:t>Sport/science/finance…</a:t>
            </a:r>
          </a:p>
          <a:p>
            <a:pPr marL="75010" indent="0" defTabSz="342900">
              <a:buNone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en-US" dirty="0"/>
              <a:t>……</a:t>
            </a:r>
            <a:endParaRPr lang="en-GB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167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2E87-3832-C459-21B8-59C69920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F088-2D02-E636-E199-2D8DCC12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606F-D883-A1DF-54BB-245E1D53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026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Attempt to identify </a:t>
            </a:r>
            <a:r>
              <a:rPr lang="en-US" sz="2400" u="sng" dirty="0"/>
              <a:t>affective state of text</a:t>
            </a:r>
            <a:r>
              <a:rPr lang="en-US" sz="2400" dirty="0"/>
              <a:t> with NLP methods.</a:t>
            </a:r>
            <a:endParaRPr lang="en-US" dirty="0"/>
          </a:p>
          <a:p>
            <a:r>
              <a:rPr lang="en-US" sz="2400" dirty="0"/>
              <a:t>How do we measure sentiment (score or category)?</a:t>
            </a:r>
          </a:p>
          <a:p>
            <a:r>
              <a:rPr lang="en-US" sz="2400" dirty="0"/>
              <a:t>At what level? Word or sentence?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510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90" y="1529063"/>
            <a:ext cx="85076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Lexicon-based approach</a:t>
            </a:r>
          </a:p>
          <a:p>
            <a:r>
              <a:rPr lang="en-US" sz="2000" dirty="0">
                <a:solidFill>
                  <a:srgbClr val="545D7E"/>
                </a:solidFill>
                <a:latin typeface="Google Sans"/>
              </a:rPr>
              <a:t>Lexicon: each word is assigned a sentiment score.</a:t>
            </a:r>
          </a:p>
          <a:p>
            <a:r>
              <a:rPr lang="en-US" sz="2000" dirty="0"/>
              <a:t>Sum sentiment score of all words in the given text.</a:t>
            </a:r>
          </a:p>
          <a:p>
            <a:r>
              <a:rPr lang="en-US" sz="2000" b="1" dirty="0"/>
              <a:t>Challenge</a:t>
            </a:r>
            <a:r>
              <a:rPr lang="en-US" sz="2000" dirty="0"/>
              <a:t>: which words are associated with </a:t>
            </a:r>
            <a:r>
              <a:rPr lang="en-US" sz="2000" dirty="0">
                <a:solidFill>
                  <a:srgbClr val="0070C0"/>
                </a:solidFill>
              </a:rPr>
              <a:t>positive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negative</a:t>
            </a:r>
            <a:r>
              <a:rPr lang="en-US" sz="2000" dirty="0"/>
              <a:t> sentiment?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Weaknesses</a:t>
            </a:r>
            <a:r>
              <a:rPr lang="en-US" sz="2400" dirty="0"/>
              <a:t>:</a:t>
            </a:r>
          </a:p>
          <a:p>
            <a:r>
              <a:rPr lang="en-US" sz="2000" dirty="0"/>
              <a:t>Manual annotation</a:t>
            </a:r>
          </a:p>
          <a:p>
            <a:r>
              <a:rPr lang="en-US" sz="2000" dirty="0"/>
              <a:t>Can be very subjective / imprecise</a:t>
            </a:r>
          </a:p>
          <a:p>
            <a:r>
              <a:rPr lang="en-US" sz="2000" dirty="0"/>
              <a:t>Does not consider the word’s context</a:t>
            </a:r>
          </a:p>
          <a:p>
            <a:r>
              <a:rPr lang="en-US" sz="2000" dirty="0"/>
              <a:t>Ignores word phrases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2279C3A-5005-2FE2-163F-67CF8237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61" y="3420250"/>
            <a:ext cx="2057400" cy="30726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E3BA-AE12-3F45-86DC-CA082AD8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07" y="365126"/>
            <a:ext cx="7886700" cy="1325563"/>
          </a:xfrm>
        </p:spPr>
        <p:txBody>
          <a:bodyPr/>
          <a:lstStyle/>
          <a:p>
            <a:r>
              <a:rPr lang="en-US" b="0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0828-5CE0-BC4B-9D54-707C0B69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HK" dirty="0"/>
              <a:t>Text preprocessing steps / tasks</a:t>
            </a:r>
          </a:p>
          <a:p>
            <a:r>
              <a:rPr lang="en-US" dirty="0"/>
              <a:t>NLP methods for sentiment analysis</a:t>
            </a:r>
          </a:p>
          <a:p>
            <a:pPr lvl="1"/>
            <a:r>
              <a:rPr lang="en-US" sz="2600" dirty="0"/>
              <a:t>Lexicon-based approaches (counting)</a:t>
            </a:r>
          </a:p>
          <a:p>
            <a:pPr lvl="1"/>
            <a:r>
              <a:rPr lang="en-US" sz="2600" dirty="0"/>
              <a:t>Machine learning (supervised)</a:t>
            </a:r>
          </a:p>
          <a:p>
            <a:pPr lvl="2"/>
            <a:r>
              <a:rPr lang="en-US" sz="2200" dirty="0"/>
              <a:t>Models: logistic regression, naïve bayes, etc.</a:t>
            </a:r>
          </a:p>
          <a:p>
            <a:pPr lvl="2"/>
            <a:r>
              <a:rPr lang="en-US" sz="2200" dirty="0"/>
              <a:t>Features: </a:t>
            </a:r>
          </a:p>
          <a:p>
            <a:pPr lvl="3"/>
            <a:r>
              <a:rPr lang="en-US" sz="2000" dirty="0"/>
              <a:t>Word-level: bag of words, n-grams, TF-IDF</a:t>
            </a:r>
          </a:p>
          <a:p>
            <a:pPr lvl="3"/>
            <a:r>
              <a:rPr lang="en-US" sz="2000" dirty="0"/>
              <a:t>Topic-level: LIWC (closed topics), LDA (open topics)</a:t>
            </a:r>
          </a:p>
          <a:p>
            <a:r>
              <a:rPr lang="en-US" dirty="0">
                <a:solidFill>
                  <a:srgbClr val="C00000"/>
                </a:solidFill>
              </a:rPr>
              <a:t>Homework 1 released after today</a:t>
            </a:r>
            <a:endParaRPr lang="en-US" dirty="0"/>
          </a:p>
          <a:p>
            <a:pPr lvl="1"/>
            <a:r>
              <a:rPr lang="en-US" dirty="0"/>
              <a:t>Due in four weeks!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FE41-E95E-7938-30B6-42F6F09B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FA791-3060-7643-8677-86D470F575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08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F3F21-4E6B-5D66-BBC1-4B782AF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81C0-E7D2-7D7A-EE8A-B13A63D7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366201"/>
            <a:ext cx="8170576" cy="1325563"/>
          </a:xfrm>
        </p:spPr>
        <p:txBody>
          <a:bodyPr/>
          <a:lstStyle/>
          <a:p>
            <a:r>
              <a:rPr lang="en-US" b="0" dirty="0"/>
              <a:t>Demo: Hedonometer of happiness</a:t>
            </a:r>
          </a:p>
        </p:txBody>
      </p:sp>
      <p:pic>
        <p:nvPicPr>
          <p:cNvPr id="8" name="Picture 7" descr="A graph showing the time of the year&#10;&#10;AI-generated content may be incorrect.">
            <a:extLst>
              <a:ext uri="{FF2B5EF4-FFF2-40B4-BE49-F238E27FC236}">
                <a16:creationId xmlns:a16="http://schemas.microsoft.com/office/drawing/2014/main" id="{55EC5B14-1FDD-1F2B-87EB-95D4AE7F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1752020"/>
            <a:ext cx="8546276" cy="40427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92CA6-9824-80A3-01DA-8260762E63EB}"/>
              </a:ext>
            </a:extLst>
          </p:cNvPr>
          <p:cNvSpPr txBox="1"/>
          <p:nvPr/>
        </p:nvSpPr>
        <p:spPr>
          <a:xfrm>
            <a:off x="565175" y="6035197"/>
            <a:ext cx="8185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https://hedonometer.org/timeseries/en_all/?from=2022-12-03&amp;to=2023-05-26&amp;viz=wordshift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35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6C175-0DBF-38DD-06DE-FBF601A7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2062-C95F-3E54-1730-F8E7DFEA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3" y="366201"/>
            <a:ext cx="8663759" cy="1325563"/>
          </a:xfrm>
        </p:spPr>
        <p:txBody>
          <a:bodyPr/>
          <a:lstStyle/>
          <a:p>
            <a:r>
              <a:rPr lang="en-US" b="0" dirty="0"/>
              <a:t>Measure happiness via word change</a:t>
            </a:r>
          </a:p>
        </p:txBody>
      </p:sp>
      <p:pic>
        <p:nvPicPr>
          <p:cNvPr id="4" name="Picture 3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6DBCF052-4089-244B-38F4-E2E0771C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629058"/>
            <a:ext cx="6454411" cy="48716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00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CD63C-ECAC-947A-32FD-4AF11A48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BDED-8935-EF21-AA74-E13F2E83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841C-CDEE-FB84-AD6D-E95F0B08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517281"/>
            <a:ext cx="8584029" cy="4839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Lexicon-based approach </a:t>
            </a:r>
            <a:r>
              <a:rPr lang="en-US" sz="2400" dirty="0">
                <a:solidFill>
                  <a:schemeClr val="accent1"/>
                </a:solidFill>
              </a:rPr>
              <a:t>with pre-defined rules</a:t>
            </a:r>
          </a:p>
          <a:p>
            <a:r>
              <a:rPr lang="en-US" sz="2000" dirty="0">
                <a:latin typeface="Google Sans"/>
              </a:rPr>
              <a:t>E.g., </a:t>
            </a:r>
            <a:r>
              <a:rPr lang="en-US" sz="2000" dirty="0">
                <a:solidFill>
                  <a:srgbClr val="0432FF"/>
                </a:solidFill>
                <a:latin typeface="Google Sans"/>
              </a:rPr>
              <a:t>VADER</a:t>
            </a:r>
            <a:r>
              <a:rPr lang="en-US" sz="2000" dirty="0">
                <a:solidFill>
                  <a:srgbClr val="545D7E"/>
                </a:solidFill>
                <a:latin typeface="Google Sans"/>
              </a:rPr>
              <a:t> 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(Valence Aware Dictionary and </a:t>
            </a:r>
            <a:r>
              <a:rPr lang="en-US" sz="2000" b="0" i="0" dirty="0" err="1">
                <a:solidFill>
                  <a:srgbClr val="001D35"/>
                </a:solidFill>
                <a:effectLst/>
                <a:latin typeface="Google Sans"/>
              </a:rPr>
              <a:t>sEntiment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 Reasoner)</a:t>
            </a:r>
          </a:p>
          <a:p>
            <a:pPr lvl="1"/>
            <a:r>
              <a:rPr lang="en-US" sz="1800" b="0" i="0" dirty="0">
                <a:effectLst/>
                <a:latin typeface="Google Sans"/>
                <a:hlinkClick r:id="rId2"/>
              </a:rPr>
              <a:t>https://github.com/cjhutto/vaderSentiment</a:t>
            </a:r>
            <a:r>
              <a:rPr lang="en-US" sz="1800" b="0" i="0" dirty="0">
                <a:effectLst/>
                <a:latin typeface="Google Sans"/>
              </a:rPr>
              <a:t> (Incorporated in NLTK!)</a:t>
            </a:r>
          </a:p>
          <a:p>
            <a:r>
              <a:rPr lang="en-US" sz="2000" dirty="0">
                <a:latin typeface="Google Sans"/>
              </a:rPr>
              <a:t>U</a:t>
            </a:r>
            <a:r>
              <a:rPr lang="en-US" sz="2000" b="0" i="0" dirty="0">
                <a:effectLst/>
                <a:latin typeface="Google Sans"/>
              </a:rPr>
              <a:t>tilizes a pre-defined lexicon of words, each with a sentiment score (valence)</a:t>
            </a:r>
          </a:p>
          <a:p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Incorporates a set of rules to account for linguistic nuances:</a:t>
            </a:r>
          </a:p>
          <a:p>
            <a:pPr lvl="1"/>
            <a:r>
              <a:rPr lang="en-US" sz="1800" b="1" i="0" dirty="0">
                <a:effectLst/>
                <a:latin typeface="Google Sans"/>
              </a:rPr>
              <a:t>Punctuation</a:t>
            </a:r>
            <a:r>
              <a:rPr lang="en-US" sz="1800" b="0" i="0" dirty="0">
                <a:effectLst/>
                <a:latin typeface="Google Sans"/>
              </a:rPr>
              <a:t>: Exclamation points can amplify sentiment.</a:t>
            </a:r>
          </a:p>
          <a:p>
            <a:pPr lvl="1"/>
            <a:r>
              <a:rPr lang="en-US" sz="1800" b="1" i="0" dirty="0">
                <a:effectLst/>
                <a:latin typeface="Google Sans"/>
              </a:rPr>
              <a:t>Capitalization</a:t>
            </a:r>
            <a:r>
              <a:rPr lang="en-US" sz="1800" b="0" i="0" dirty="0">
                <a:effectLst/>
                <a:latin typeface="Google Sans"/>
              </a:rPr>
              <a:t>: All-caps can indicate increased intensity.</a:t>
            </a:r>
          </a:p>
          <a:p>
            <a:pPr lvl="1"/>
            <a:r>
              <a:rPr lang="en-US" sz="1800" b="1" i="0" dirty="0">
                <a:effectLst/>
                <a:latin typeface="Google Sans"/>
              </a:rPr>
              <a:t>Degree Modifiers</a:t>
            </a:r>
            <a:r>
              <a:rPr lang="en-US" sz="1800" b="0" i="0" dirty="0">
                <a:effectLst/>
                <a:latin typeface="Google Sans"/>
              </a:rPr>
              <a:t>: Words like "very" or "slightly" modify sentiment intensity.</a:t>
            </a:r>
          </a:p>
          <a:p>
            <a:pPr lvl="1"/>
            <a:r>
              <a:rPr lang="en-US" sz="1800" b="1" i="0" dirty="0">
                <a:effectLst/>
                <a:latin typeface="Google Sans"/>
              </a:rPr>
              <a:t>Negation</a:t>
            </a:r>
            <a:r>
              <a:rPr lang="en-US" sz="1800" b="0" i="0" dirty="0">
                <a:effectLst/>
                <a:latin typeface="Google Sans"/>
              </a:rPr>
              <a:t>: Words like "not" or "never" reverse words’ sentiment.</a:t>
            </a:r>
          </a:p>
          <a:p>
            <a:pPr lvl="1"/>
            <a:r>
              <a:rPr lang="en-US" sz="1800" b="1" i="0" dirty="0">
                <a:effectLst/>
                <a:latin typeface="Google Sans"/>
              </a:rPr>
              <a:t>Conjunctions</a:t>
            </a:r>
            <a:r>
              <a:rPr lang="en-US" sz="1800" b="0" i="0" dirty="0">
                <a:effectLst/>
                <a:latin typeface="Google Sans"/>
              </a:rPr>
              <a:t>: "But" can shift the focus and sentiment within a sentence.</a:t>
            </a:r>
          </a:p>
          <a:p>
            <a:r>
              <a:rPr lang="en-US" sz="2100" b="0" i="0" dirty="0">
                <a:effectLst/>
                <a:latin typeface="Google Sans"/>
              </a:rPr>
              <a:t>Other tools: </a:t>
            </a:r>
          </a:p>
          <a:p>
            <a:pPr lvl="1"/>
            <a:r>
              <a:rPr lang="en-US" sz="1800" b="0" i="0" dirty="0" err="1">
                <a:effectLst/>
                <a:latin typeface="Google Sans"/>
              </a:rPr>
              <a:t>sentimentr</a:t>
            </a:r>
            <a:r>
              <a:rPr lang="en-US" sz="1800" b="0" i="0" dirty="0">
                <a:effectLst/>
                <a:latin typeface="Google Sans"/>
              </a:rPr>
              <a:t>: </a:t>
            </a:r>
            <a:r>
              <a:rPr lang="en-US" sz="1800" b="0" i="0" dirty="0">
                <a:effectLst/>
                <a:latin typeface="Google Sans"/>
                <a:hlinkClick r:id="rId3"/>
              </a:rPr>
              <a:t>https://github.com/trinker/sentiment</a:t>
            </a:r>
            <a:endParaRPr lang="en-US" sz="1800" b="0" i="0" dirty="0">
              <a:effectLst/>
              <a:latin typeface="Google Sans"/>
            </a:endParaRPr>
          </a:p>
          <a:p>
            <a:pPr lvl="1"/>
            <a:endParaRPr lang="en-US" sz="1800" b="0" i="0" dirty="0">
              <a:effectLst/>
              <a:latin typeface="Google Sans"/>
            </a:endParaRPr>
          </a:p>
          <a:p>
            <a:pPr lvl="1"/>
            <a:endParaRPr lang="en-US" sz="1800" b="0" i="0" dirty="0">
              <a:solidFill>
                <a:srgbClr val="545D7E"/>
              </a:solidFill>
              <a:effectLst/>
              <a:latin typeface="Google Sans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C35A-A849-1AEE-BB35-8DB5D7A7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AFB4-256D-09B1-7455-5A1C7EE5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6F4A-1F76-6497-65E0-66D817BF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2" y="1517281"/>
            <a:ext cx="8302697" cy="48390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545D7E"/>
                </a:solidFill>
                <a:latin typeface="Google Sans"/>
              </a:rPr>
              <a:t>Strengths of VADER</a:t>
            </a:r>
            <a:r>
              <a:rPr lang="en-US" sz="2400" dirty="0">
                <a:latin typeface="Google Sans"/>
              </a:rPr>
              <a:t>:</a:t>
            </a:r>
          </a:p>
          <a:p>
            <a:pPr lvl="1"/>
            <a:r>
              <a:rPr lang="en-US" sz="2000" b="0" i="0" dirty="0">
                <a:effectLst/>
                <a:latin typeface="Google Sans"/>
              </a:rPr>
              <a:t>Optimized for social media language (e.g., informal, emojis, slang)</a:t>
            </a:r>
          </a:p>
          <a:p>
            <a:pPr lvl="1"/>
            <a:r>
              <a:rPr lang="en-US" sz="2000" dirty="0">
                <a:latin typeface="Google Sans"/>
              </a:rPr>
              <a:t>No need of training data (labeled text is expensive/rare)</a:t>
            </a:r>
            <a:endParaRPr lang="en-US" sz="2000" b="0" i="0" dirty="0">
              <a:effectLst/>
              <a:latin typeface="Google Sans"/>
            </a:endParaRPr>
          </a:p>
          <a:p>
            <a:pPr lvl="1"/>
            <a:r>
              <a:rPr lang="en-US" sz="2000" b="0" i="0" dirty="0">
                <a:effectLst/>
                <a:latin typeface="Google Sans"/>
              </a:rPr>
              <a:t>Provides a more nuanced analysis than simple word counting</a:t>
            </a:r>
          </a:p>
          <a:p>
            <a:pPr marL="457200" lvl="1" indent="0">
              <a:buNone/>
            </a:pPr>
            <a:endParaRPr lang="en-US" sz="2000" b="0" i="0" dirty="0">
              <a:solidFill>
                <a:srgbClr val="545D7E"/>
              </a:solidFill>
              <a:effectLst/>
              <a:latin typeface="Google Sans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5EB275A-F085-12EA-F367-9B8E3B06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25" y="3185320"/>
            <a:ext cx="7226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73394" cy="1325563"/>
          </a:xfrm>
        </p:spPr>
        <p:txBody>
          <a:bodyPr/>
          <a:lstStyle/>
          <a:p>
            <a:r>
              <a:rPr lang="en-US" b="0" dirty="0"/>
              <a:t>Limitations of lexicon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060"/>
            <a:ext cx="7886700" cy="435133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000" dirty="0"/>
              <a:t>Difficult to evaluate mixed-sentiment sentences.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e.g. Your essay’s introduction is good, but the conclusions are weak.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Hard to deal with words with multiple meanings.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991173-AA5A-3DFC-F588-089205E30A4B}"/>
              </a:ext>
            </a:extLst>
          </p:cNvPr>
          <p:cNvGrpSpPr/>
          <p:nvPr/>
        </p:nvGrpSpPr>
        <p:grpSpPr>
          <a:xfrm>
            <a:off x="961487" y="2646020"/>
            <a:ext cx="3182037" cy="3319301"/>
            <a:chOff x="961487" y="2646020"/>
            <a:chExt cx="3182037" cy="331930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81B619-4A18-7BEF-9291-58E00DECF866}"/>
                </a:ext>
              </a:extLst>
            </p:cNvPr>
            <p:cNvSpPr txBox="1"/>
            <p:nvPr/>
          </p:nvSpPr>
          <p:spPr>
            <a:xfrm>
              <a:off x="961487" y="2646020"/>
              <a:ext cx="2704458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 am not going to miss you.</a:t>
              </a:r>
            </a:p>
          </p:txBody>
        </p:sp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49F26AC-90E4-1F07-A952-AF19D55E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487" y="3153493"/>
              <a:ext cx="3182037" cy="28118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1052A1-985D-5953-955F-AAC3D61D3155}"/>
              </a:ext>
            </a:extLst>
          </p:cNvPr>
          <p:cNvGrpSpPr/>
          <p:nvPr/>
        </p:nvGrpSpPr>
        <p:grpSpPr>
          <a:xfrm>
            <a:off x="4534928" y="2636320"/>
            <a:ext cx="4077731" cy="3329001"/>
            <a:chOff x="4534928" y="2636320"/>
            <a:chExt cx="4077731" cy="33290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1912C-F69A-A332-51A6-9EEE7F287F4D}"/>
                </a:ext>
              </a:extLst>
            </p:cNvPr>
            <p:cNvSpPr txBox="1"/>
            <p:nvPr/>
          </p:nvSpPr>
          <p:spPr>
            <a:xfrm>
              <a:off x="4534928" y="2636320"/>
              <a:ext cx="4077731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 am not going to miss using this product.</a:t>
              </a:r>
            </a:p>
          </p:txBody>
        </p:sp>
        <p:pic>
          <p:nvPicPr>
            <p:cNvPr id="13" name="Picture 1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B9AC123-0477-38B5-A655-300788A9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98" y="3153493"/>
              <a:ext cx="3182037" cy="28118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4CAB71-AED2-437B-826E-7B7C1006BACE}"/>
              </a:ext>
            </a:extLst>
          </p:cNvPr>
          <p:cNvSpPr txBox="1"/>
          <p:nvPr/>
        </p:nvSpPr>
        <p:spPr>
          <a:xfrm>
            <a:off x="1151466" y="6123542"/>
            <a:ext cx="7021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dirty="0">
                <a:solidFill>
                  <a:srgbClr val="C00000"/>
                </a:solidFill>
              </a:rPr>
              <a:t>Sentiment prediction is domain-specific and context-dependent!</a:t>
            </a:r>
          </a:p>
        </p:txBody>
      </p:sp>
    </p:spTree>
    <p:extLst>
      <p:ext uri="{BB962C8B-B14F-4D97-AF65-F5344CB8AC3E}">
        <p14:creationId xmlns:p14="http://schemas.microsoft.com/office/powerpoint/2010/main" val="417338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E533-7E4E-68CB-00D0-90187CCD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3F91-E6B7-B11A-8D91-42D5CE90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0108B-F153-83F7-761D-529D258D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90" y="1612974"/>
            <a:ext cx="8507610" cy="4230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8B9"/>
                </a:solidFill>
              </a:rPr>
              <a:t>Machine learning based approach</a:t>
            </a:r>
          </a:p>
          <a:p>
            <a:r>
              <a:rPr lang="en-US" sz="2000" dirty="0"/>
              <a:t>Training data is needed</a:t>
            </a:r>
          </a:p>
          <a:p>
            <a:pPr lvl="1"/>
            <a:r>
              <a:rPr lang="en-US" sz="2000" dirty="0"/>
              <a:t>texts </a:t>
            </a:r>
            <a:r>
              <a:rPr lang="en-US" sz="2000" dirty="0">
                <a:solidFill>
                  <a:srgbClr val="C00000"/>
                </a:solidFill>
              </a:rPr>
              <a:t>(X)</a:t>
            </a:r>
            <a:r>
              <a:rPr lang="en-US" sz="2000" dirty="0"/>
              <a:t> with human-annotated sentiment labels </a:t>
            </a:r>
            <a:r>
              <a:rPr lang="en-US" sz="2000" dirty="0">
                <a:solidFill>
                  <a:srgbClr val="C00000"/>
                </a:solidFill>
              </a:rPr>
              <a:t>(y)</a:t>
            </a:r>
          </a:p>
          <a:p>
            <a:r>
              <a:rPr lang="en-US" sz="2000" b="0" i="0" dirty="0">
                <a:effectLst/>
                <a:latin typeface="Google Sans"/>
              </a:rPr>
              <a:t>Feature engineering</a:t>
            </a: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Bag of words, n-grams</a:t>
            </a:r>
          </a:p>
          <a:p>
            <a:pPr lvl="1"/>
            <a:r>
              <a:rPr lang="en-US" sz="2000" dirty="0">
                <a:solidFill>
                  <a:srgbClr val="545D7E"/>
                </a:solidFill>
                <a:latin typeface="Google Sans"/>
              </a:rPr>
              <a:t>Theme / Topic of words</a:t>
            </a:r>
          </a:p>
          <a:p>
            <a:pPr lvl="1"/>
            <a:r>
              <a:rPr lang="en-US" sz="2000" dirty="0">
                <a:solidFill>
                  <a:srgbClr val="545D7E"/>
                </a:solidFill>
                <a:latin typeface="Google Sans"/>
              </a:rPr>
              <a:t>Word embeddings</a:t>
            </a:r>
          </a:p>
          <a:p>
            <a:r>
              <a:rPr lang="en-US" sz="2000" b="0" i="0" dirty="0">
                <a:effectLst/>
                <a:latin typeface="Google Sans"/>
              </a:rPr>
              <a:t>Model evaluation</a:t>
            </a: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AUC-ROC</a:t>
            </a: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F1-score</a:t>
            </a:r>
          </a:p>
          <a:p>
            <a:pPr lvl="1"/>
            <a:r>
              <a:rPr lang="en-US" sz="2000" dirty="0">
                <a:solidFill>
                  <a:srgbClr val="545D7E"/>
                </a:solidFill>
                <a:latin typeface="Google Sans"/>
              </a:rPr>
              <a:t>(more on this next week!)</a:t>
            </a:r>
            <a:endParaRPr lang="en-US" sz="2000" b="0" i="0" dirty="0">
              <a:solidFill>
                <a:srgbClr val="545D7E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38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D5ED-DAB3-1899-93A5-AEBF8DBF9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1808EB-597C-56E4-2554-D70E1C04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25" y="3001810"/>
            <a:ext cx="5602048" cy="32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A5068-0DB5-117C-48C6-960622F0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C872-C9E1-7973-268E-F6F28ECDB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8158"/>
            <a:ext cx="8401050" cy="142477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 text pre-processing first</a:t>
            </a:r>
          </a:p>
          <a:p>
            <a:r>
              <a:rPr lang="en-US" sz="2400" dirty="0"/>
              <a:t>Count word frequencies for each document</a:t>
            </a:r>
          </a:p>
          <a:p>
            <a:r>
              <a:rPr lang="en-US" sz="2400" dirty="0"/>
              <a:t>Represent each document as a numerical vector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C9507-65A0-BDEB-196D-3366C349FAEF}"/>
              </a:ext>
            </a:extLst>
          </p:cNvPr>
          <p:cNvSpPr txBox="1"/>
          <p:nvPr/>
        </p:nvSpPr>
        <p:spPr>
          <a:xfrm>
            <a:off x="999310" y="6200486"/>
            <a:ext cx="7907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https://koushik1102.medium.com/nlp-bag-of-words-and-tf-idf-explained-fd1f49dce7c4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45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BE024-3EBE-1F79-471E-329AC1DA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4D06EF-E467-65DC-5DC3-F7DCD727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73" y="1220065"/>
            <a:ext cx="4745977" cy="210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08F19-0F28-90B1-7564-8085D63C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7229-1B48-5CD0-578C-2A428C44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29000"/>
            <a:ext cx="8401050" cy="3349270"/>
          </a:xfrm>
        </p:spPr>
        <p:txBody>
          <a:bodyPr>
            <a:normAutofit/>
          </a:bodyPr>
          <a:lstStyle/>
          <a:p>
            <a:r>
              <a:rPr lang="en-US" sz="2400" dirty="0"/>
              <a:t>Easy to understand, explain, and implement</a:t>
            </a:r>
          </a:p>
          <a:p>
            <a:r>
              <a:rPr lang="en-US" sz="2400" dirty="0"/>
              <a:t>Scalable to a large collection of documents</a:t>
            </a:r>
          </a:p>
          <a:p>
            <a:r>
              <a:rPr lang="en-US" sz="2400" dirty="0"/>
              <a:t>Generalize to many NLP tasks</a:t>
            </a:r>
          </a:p>
          <a:p>
            <a:pPr lvl="1"/>
            <a:r>
              <a:rPr lang="en-US" sz="2000" dirty="0"/>
              <a:t>Document similarity</a:t>
            </a:r>
          </a:p>
          <a:p>
            <a:pPr lvl="1"/>
            <a:r>
              <a:rPr lang="en-US" sz="2000" dirty="0"/>
              <a:t>Text classification</a:t>
            </a:r>
          </a:p>
          <a:p>
            <a:pPr lvl="1"/>
            <a:r>
              <a:rPr lang="en-US" sz="2000" dirty="0"/>
              <a:t>Text 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9D583-FA05-BBC8-3A03-1D56ED70A7AB}"/>
              </a:ext>
            </a:extLst>
          </p:cNvPr>
          <p:cNvSpPr txBox="1"/>
          <p:nvPr/>
        </p:nvSpPr>
        <p:spPr>
          <a:xfrm>
            <a:off x="947282" y="6051751"/>
            <a:ext cx="7907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https://aiml.com/what-are-the-advantages-and-disadvantages-of-bag-of-words-model/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2C804-618C-2645-1D5F-4EAA05F13667}"/>
              </a:ext>
            </a:extLst>
          </p:cNvPr>
          <p:cNvSpPr txBox="1"/>
          <p:nvPr/>
        </p:nvSpPr>
        <p:spPr>
          <a:xfrm>
            <a:off x="5347583" y="4868756"/>
            <a:ext cx="2441822" cy="5232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Disadvantages?</a:t>
            </a:r>
          </a:p>
        </p:txBody>
      </p:sp>
    </p:spTree>
    <p:extLst>
      <p:ext uri="{BB962C8B-B14F-4D97-AF65-F5344CB8AC3E}">
        <p14:creationId xmlns:p14="http://schemas.microsoft.com/office/powerpoint/2010/main" val="37181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E7A5-C1C8-3A42-790A-DA24BD74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wo documents with different meanings, yet same Bag of Words representation">
            <a:extLst>
              <a:ext uri="{FF2B5EF4-FFF2-40B4-BE49-F238E27FC236}">
                <a16:creationId xmlns:a16="http://schemas.microsoft.com/office/drawing/2014/main" id="{3C2589D9-3AE1-8EC6-59F0-9B557E97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57" y="3057219"/>
            <a:ext cx="5115017" cy="324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F5D79-8B60-D54C-B5AE-FDD8932C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Bag of words 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3344-FAA0-9573-553F-0E2FD6AD6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8034"/>
            <a:ext cx="8401050" cy="3349270"/>
          </a:xfrm>
        </p:spPr>
        <p:txBody>
          <a:bodyPr>
            <a:normAutofit/>
          </a:bodyPr>
          <a:lstStyle/>
          <a:p>
            <a:r>
              <a:rPr lang="en-US" sz="2400" dirty="0"/>
              <a:t>Cannot handle out-of-vocabulary words</a:t>
            </a:r>
          </a:p>
          <a:p>
            <a:r>
              <a:rPr lang="en-US" sz="2400" dirty="0"/>
              <a:t>Sparse matrix is very inefficient</a:t>
            </a:r>
          </a:p>
          <a:p>
            <a:r>
              <a:rPr lang="en-US" sz="2400" dirty="0"/>
              <a:t>All words are equally important</a:t>
            </a:r>
          </a:p>
          <a:p>
            <a:r>
              <a:rPr lang="en-US" sz="2400" dirty="0"/>
              <a:t>Word order is lost</a:t>
            </a:r>
          </a:p>
        </p:txBody>
      </p:sp>
    </p:spTree>
    <p:extLst>
      <p:ext uri="{BB962C8B-B14F-4D97-AF65-F5344CB8AC3E}">
        <p14:creationId xmlns:p14="http://schemas.microsoft.com/office/powerpoint/2010/main" val="8995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EA59-C2FC-E853-CA30-61932EF9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3B48-53B3-CE0C-2465-E6D59F64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A688-3A0F-E822-F837-8EB69779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1698"/>
            <a:ext cx="8401050" cy="3349270"/>
          </a:xfrm>
        </p:spPr>
        <p:txBody>
          <a:bodyPr>
            <a:normAutofit/>
          </a:bodyPr>
          <a:lstStyle/>
          <a:p>
            <a:r>
              <a:rPr lang="en-US" sz="2400" dirty="0"/>
              <a:t>Can capture word context (to some degree)</a:t>
            </a:r>
          </a:p>
          <a:p>
            <a:r>
              <a:rPr lang="en-US" sz="2400" dirty="0"/>
              <a:t>Significant increase in the model’s vocabulary size</a:t>
            </a:r>
          </a:p>
          <a:p>
            <a:r>
              <a:rPr lang="en-US" sz="2400" dirty="0"/>
              <a:t>Can use highly frequent phrases to reduce complexity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5838A-9F01-6246-5AF9-E19E26E7EF9D}"/>
              </a:ext>
            </a:extLst>
          </p:cNvPr>
          <p:cNvSpPr txBox="1"/>
          <p:nvPr/>
        </p:nvSpPr>
        <p:spPr>
          <a:xfrm>
            <a:off x="1043277" y="5828986"/>
            <a:ext cx="7907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https://www.kaggle.com/code/samuelcortinhas/nlp3-bag-of-words-and-similarity</a:t>
            </a:r>
            <a:endParaRPr lang="en-US" sz="1600" dirty="0"/>
          </a:p>
        </p:txBody>
      </p:sp>
      <p:pic>
        <p:nvPicPr>
          <p:cNvPr id="4100" name="Picture 4" descr="N-grams in NLP. N-grams, a fundamental concept in NLP… | by ...">
            <a:extLst>
              <a:ext uri="{FF2B5EF4-FFF2-40B4-BE49-F238E27FC236}">
                <a16:creationId xmlns:a16="http://schemas.microsoft.com/office/drawing/2014/main" id="{52642D06-84D9-D7F3-D2B2-BCD7768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35" y="3139119"/>
            <a:ext cx="5429727" cy="223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0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Layers of text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156" y="1595602"/>
            <a:ext cx="8905315" cy="4645023"/>
          </a:xfrm>
        </p:spPr>
        <p:txBody>
          <a:bodyPr>
            <a:normAutofit/>
          </a:bodyPr>
          <a:lstStyle/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Normalization (e.g. case conversion)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Tokenization / word-breaking ("what is a word?")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Spelling correction (if from interactive input)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 err="1"/>
              <a:t>Stopwords</a:t>
            </a:r>
            <a:r>
              <a:rPr lang="en-US" sz="2000" dirty="0"/>
              <a:t> ("what is a useful word?")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Part-of-speech tagging (nouns, verbs, adjectives, adverbs, etc.)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Stemming ("what is an underlying word root?")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Named-entity recognition (“</a:t>
            </a:r>
            <a:r>
              <a:rPr lang="en-US" sz="2000" u="sng" dirty="0"/>
              <a:t>XYZ WU</a:t>
            </a:r>
            <a:r>
              <a:rPr lang="en-US" sz="2000" dirty="0"/>
              <a:t> studied at </a:t>
            </a:r>
            <a:r>
              <a:rPr lang="en-US" sz="2000" u="sng" dirty="0" err="1"/>
              <a:t>CityUHK</a:t>
            </a:r>
            <a:r>
              <a:rPr lang="en-US" sz="2000" dirty="0"/>
              <a:t>.")</a:t>
            </a:r>
          </a:p>
          <a:p>
            <a:pPr marL="342900" lvl="1" indent="0">
              <a:buNone/>
            </a:pPr>
            <a:endParaRPr lang="en-US" sz="2000" dirty="0"/>
          </a:p>
          <a:p>
            <a:pPr marL="342900" lvl="1" indent="0">
              <a:buNone/>
            </a:pPr>
            <a:r>
              <a:rPr lang="en-US" sz="2000" dirty="0"/>
              <a:t>Text mining in Computational Social Science: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Pattern detection (e.g., detect quotes in news articles)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Text classification (e.g., sentiment analysis, emotion, etc.)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Identify themes in text corpus (topic modeling; clustering)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/>
              <a:t>etc.</a:t>
            </a:r>
          </a:p>
          <a:p>
            <a:pPr marL="3429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062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D33E-AC09-03EA-EAD7-05FD48DBD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05A1-F226-26D0-3906-39D8CF7B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Not all words are equal</a:t>
            </a:r>
          </a:p>
        </p:txBody>
      </p:sp>
      <p:pic>
        <p:nvPicPr>
          <p:cNvPr id="8196" name="Picture 4" descr="Word Cloud">
            <a:extLst>
              <a:ext uri="{FF2B5EF4-FFF2-40B4-BE49-F238E27FC236}">
                <a16:creationId xmlns:a16="http://schemas.microsoft.com/office/drawing/2014/main" id="{D04DD52E-9B4E-BA57-8A14-566F3D0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6934868" cy="39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2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28947-6D34-E7DB-4814-6495F24D0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B2EE-BCE6-BE04-FA14-BCD42924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E04B-EB95-0242-317F-46457B5E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89756"/>
            <a:ext cx="842503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Term Frequency: </a:t>
            </a:r>
            <a:r>
              <a:rPr lang="en-US" sz="2400" b="0" i="0" dirty="0">
                <a:solidFill>
                  <a:srgbClr val="545D7E"/>
                </a:solidFill>
                <a:effectLst/>
                <a:latin typeface="Google Sans"/>
              </a:rPr>
              <a:t>how many times a word appears in a text.</a:t>
            </a:r>
            <a:endParaRPr lang="en-US" sz="2400" dirty="0"/>
          </a:p>
          <a:p>
            <a:r>
              <a:rPr lang="en-US" sz="2400" dirty="0"/>
              <a:t>Inverse Document Frequency: </a:t>
            </a:r>
            <a:r>
              <a:rPr lang="en-US" sz="2400" b="0" i="0" dirty="0">
                <a:solidFill>
                  <a:srgbClr val="545D7E"/>
                </a:solidFill>
                <a:effectLst/>
                <a:latin typeface="Google Sans"/>
              </a:rPr>
              <a:t>how rare a word is across corpus.</a:t>
            </a:r>
            <a:endParaRPr lang="en-US" b="0" i="0" dirty="0">
              <a:solidFill>
                <a:srgbClr val="545D7E"/>
              </a:solidFill>
              <a:effectLst/>
              <a:latin typeface="Google Sans"/>
            </a:endParaRPr>
          </a:p>
          <a:p>
            <a:r>
              <a:rPr lang="en-US" sz="2400" dirty="0"/>
              <a:t>TF-IDF: </a:t>
            </a:r>
            <a:r>
              <a:rPr lang="en-US" sz="2400" dirty="0">
                <a:solidFill>
                  <a:srgbClr val="545D7E"/>
                </a:solidFill>
                <a:latin typeface="Google Sans"/>
              </a:rPr>
              <a:t>TF x IDF assigns a weight to each word, which reflects its importance within the text and its uniqueness across the corpus</a:t>
            </a:r>
            <a:r>
              <a:rPr lang="en-US" sz="2400" dirty="0"/>
              <a:t>.</a:t>
            </a:r>
          </a:p>
          <a:p>
            <a:r>
              <a:rPr lang="en-US" sz="2400" dirty="0"/>
              <a:t>Common steps: </a:t>
            </a:r>
            <a:r>
              <a:rPr lang="en-US" sz="2400" dirty="0">
                <a:solidFill>
                  <a:srgbClr val="545D7E"/>
                </a:solidFill>
                <a:latin typeface="Google Sans"/>
              </a:rPr>
              <a:t>text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45D7E"/>
                </a:solidFill>
                <a:latin typeface="Google Sans"/>
              </a:rPr>
              <a:t>preprocessing; represent texts as vectors; each word is a dimension, with the TF-IDF scores as its values.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59ACC-E451-DFCA-95D2-4EDEFD170EA3}"/>
              </a:ext>
            </a:extLst>
          </p:cNvPr>
          <p:cNvGrpSpPr/>
          <p:nvPr/>
        </p:nvGrpSpPr>
        <p:grpSpPr>
          <a:xfrm>
            <a:off x="628648" y="4372208"/>
            <a:ext cx="7134225" cy="1592071"/>
            <a:chOff x="628650" y="4520652"/>
            <a:chExt cx="7134225" cy="1592071"/>
          </a:xfrm>
        </p:grpSpPr>
        <p:pic>
          <p:nvPicPr>
            <p:cNvPr id="7" name="Picture 6" descr="A black and white math equation&#10;&#10;AI-generated content may be incorrect.">
              <a:extLst>
                <a:ext uri="{FF2B5EF4-FFF2-40B4-BE49-F238E27FC236}">
                  <a16:creationId xmlns:a16="http://schemas.microsoft.com/office/drawing/2014/main" id="{A6D2B0F3-5EFD-71F4-EF79-E013FD43C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4647652"/>
              <a:ext cx="3556000" cy="723900"/>
            </a:xfrm>
            <a:prstGeom prst="rect">
              <a:avLst/>
            </a:prstGeom>
          </p:spPr>
        </p:pic>
        <p:pic>
          <p:nvPicPr>
            <p:cNvPr id="9" name="Picture 8" descr="A black and white math equation&#10;&#10;AI-generated content may be incorrect.">
              <a:extLst>
                <a:ext uri="{FF2B5EF4-FFF2-40B4-BE49-F238E27FC236}">
                  <a16:creationId xmlns:a16="http://schemas.microsoft.com/office/drawing/2014/main" id="{541D1385-D07D-7D6F-517D-96EAA087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175" y="4520652"/>
              <a:ext cx="2933700" cy="977900"/>
            </a:xfrm>
            <a:prstGeom prst="rect">
              <a:avLst/>
            </a:prstGeom>
          </p:spPr>
        </p:pic>
        <p:pic>
          <p:nvPicPr>
            <p:cNvPr id="11" name="Picture 10" descr="A close up of a letter&#10;&#10;AI-generated content may be incorrect.">
              <a:extLst>
                <a:ext uri="{FF2B5EF4-FFF2-40B4-BE49-F238E27FC236}">
                  <a16:creationId xmlns:a16="http://schemas.microsoft.com/office/drawing/2014/main" id="{A0852659-DABC-6A72-CE73-A32460723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4625" y="5553923"/>
              <a:ext cx="3581400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61ACF-54EA-18AB-6DF1-CBC068C2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D542-72DD-CE1C-876B-DBD30496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Sentiment analysis with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3E4A-54D5-BB1B-6237-FAB5BE8F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90" y="1612974"/>
            <a:ext cx="8507610" cy="3671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Build the same machine learning pipeline:</a:t>
            </a:r>
          </a:p>
          <a:p>
            <a:r>
              <a:rPr lang="en-US" sz="2000" dirty="0"/>
              <a:t>Obtain labeled data (supervised learning)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b="0" i="0" dirty="0">
                <a:effectLst/>
                <a:latin typeface="Google Sans"/>
              </a:rPr>
              <a:t>Feature engineering / transformation</a:t>
            </a:r>
            <a:endParaRPr lang="en-US" sz="1800" b="0" i="0" dirty="0">
              <a:effectLst/>
              <a:latin typeface="Google Sans"/>
            </a:endParaRPr>
          </a:p>
          <a:p>
            <a:pPr lvl="1"/>
            <a:r>
              <a:rPr lang="en-US" sz="2000" b="0" i="0" dirty="0">
                <a:effectLst/>
                <a:latin typeface="Google Sans"/>
              </a:rPr>
              <a:t>Text preprocessing</a:t>
            </a:r>
            <a:endParaRPr lang="en-US" sz="2000" b="0" i="0" dirty="0">
              <a:solidFill>
                <a:srgbClr val="545D7E"/>
              </a:solidFill>
              <a:effectLst/>
              <a:latin typeface="Google Sans"/>
            </a:endParaRPr>
          </a:p>
          <a:p>
            <a:pPr lvl="1"/>
            <a:r>
              <a:rPr lang="en-US" sz="2000" dirty="0">
                <a:solidFill>
                  <a:srgbClr val="545D7E"/>
                </a:solidFill>
                <a:latin typeface="Google Sans"/>
              </a:rPr>
              <a:t>TF-IDF vectorizing</a:t>
            </a:r>
            <a:endParaRPr lang="en-US" sz="2000" b="0" i="0" dirty="0">
              <a:solidFill>
                <a:srgbClr val="545D7E"/>
              </a:solidFill>
              <a:effectLst/>
              <a:latin typeface="Google Sans"/>
            </a:endParaRPr>
          </a:p>
          <a:p>
            <a:r>
              <a:rPr lang="en-US" sz="2000" b="0" i="0" dirty="0">
                <a:effectLst/>
                <a:latin typeface="Google Sans"/>
              </a:rPr>
              <a:t>Model comparison / evaluation</a:t>
            </a: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Logit, </a:t>
            </a:r>
            <a:r>
              <a:rPr lang="en-US" sz="2000" dirty="0">
                <a:solidFill>
                  <a:srgbClr val="545D7E"/>
                </a:solidFill>
                <a:latin typeface="Google Sans"/>
              </a:rPr>
              <a:t>Naive Bayes, etc.</a:t>
            </a:r>
            <a:endParaRPr lang="en-US" sz="2000" b="0" i="0" dirty="0">
              <a:solidFill>
                <a:srgbClr val="545D7E"/>
              </a:solidFill>
              <a:effectLst/>
              <a:latin typeface="Google Sans"/>
            </a:endParaRP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AUC-ROC</a:t>
            </a:r>
          </a:p>
          <a:p>
            <a:pPr lvl="1"/>
            <a:r>
              <a:rPr lang="en-US" sz="2000" b="0" i="0" dirty="0">
                <a:solidFill>
                  <a:srgbClr val="545D7E"/>
                </a:solidFill>
                <a:effectLst/>
                <a:latin typeface="Google Sans"/>
              </a:rPr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27142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2132-B9A5-5A61-F5BA-A5F124E2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99E4-C2E5-4B2A-FD85-2F4F0F58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News classification (TF-IDF)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45782-DE87-794C-EA85-955F6A086DF3}"/>
              </a:ext>
            </a:extLst>
          </p:cNvPr>
          <p:cNvSpPr txBox="1"/>
          <p:nvPr/>
        </p:nvSpPr>
        <p:spPr>
          <a:xfrm>
            <a:off x="628650" y="1543933"/>
            <a:ext cx="87185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nlp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core</a:t>
            </a:r>
          </a:p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import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spacy</a:t>
            </a:r>
          </a:p>
          <a:p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sklearn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sklearn.datasets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import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fetch_20newsgroups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sklearn.feature_extraction.text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import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CountVectorizer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TfidfVectorizer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sklearn.metrics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import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f1_score,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classification_report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sklearn.naive_bayes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import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MultinomialNB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endParaRPr lang="en-US" sz="16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Fetch data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train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fetch_20newsgroups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(subset='train', remove=('headers', 'footers', 'quotes’))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test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urier New"/>
              </a:rPr>
              <a:t>fetch_20newsgroups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(subset='test', remove=('headers', 'footers', 'quotes'))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387440-AD9A-9AA5-954E-24A43D51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92" y="4405618"/>
            <a:ext cx="4606008" cy="20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5688A-7305-7981-0F39-D0024C0ED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DE9C-FCBD-0814-8F1E-024BA29B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News classification (TF-IDF)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6D521-8305-A034-85D1-122927E5C81C}"/>
              </a:ext>
            </a:extLst>
          </p:cNvPr>
          <p:cNvSpPr txBox="1"/>
          <p:nvPr/>
        </p:nvSpPr>
        <p:spPr>
          <a:xfrm>
            <a:off x="834422" y="5799496"/>
            <a:ext cx="8515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https://www.kaggle.com/code/samuelcortinhas/nlp5-text-classification-with-naive-bayes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3127AF9-FB59-882A-E1B4-4BD01414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22" y="1855042"/>
            <a:ext cx="5632803" cy="30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9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4EAB-5CE0-3386-1435-9111B06D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DF04-4A4E-0625-5874-C1D2BBC5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News classification (TF-IDF)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E52EDA8-3F16-AFCD-E4A6-561A8EF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95" y="1667149"/>
            <a:ext cx="5027082" cy="251863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5B8E8-A8EA-DFA4-F18B-90F808CCBDA4}"/>
              </a:ext>
            </a:extLst>
          </p:cNvPr>
          <p:cNvSpPr txBox="1"/>
          <p:nvPr/>
        </p:nvSpPr>
        <p:spPr>
          <a:xfrm>
            <a:off x="888295" y="4478689"/>
            <a:ext cx="7627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MultinomialNB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b="1" i="1" dirty="0">
                <a:solidFill>
                  <a:schemeClr val="accent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can change it to logit model</a:t>
            </a:r>
            <a:endParaRPr lang="en-US" sz="1400" b="1" i="1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(X,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test_preds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X_test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B23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'Test set F1-score:'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f1_score(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y_test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test_preds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1400" b="0" dirty="0">
                <a:solidFill>
                  <a:srgbClr val="008AB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BB23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'macro'</a:t>
            </a:r>
            <a:r>
              <a:rPr lang="en-US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0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AD558-4669-9358-0BEE-13DCF0CE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6466-0F21-E840-4259-FBCB5232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Document search with TF-IDF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569726-9469-310B-2A92-524700E68371}"/>
              </a:ext>
            </a:extLst>
          </p:cNvPr>
          <p:cNvGrpSpPr/>
          <p:nvPr/>
        </p:nvGrpSpPr>
        <p:grpSpPr>
          <a:xfrm>
            <a:off x="888295" y="1958887"/>
            <a:ext cx="6720029" cy="4187322"/>
            <a:chOff x="490999" y="1496643"/>
            <a:chExt cx="6720029" cy="4187322"/>
          </a:xfrm>
        </p:grpSpPr>
        <p:pic>
          <p:nvPicPr>
            <p:cNvPr id="11" name="Picture 10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2381093E-3CD8-7A9A-AC6E-AC53ACF1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999" y="3514055"/>
              <a:ext cx="6720029" cy="2169910"/>
            </a:xfrm>
            <a:prstGeom prst="rect">
              <a:avLst/>
            </a:prstGeom>
          </p:spPr>
        </p:pic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696B2D6-E643-62B8-DBF0-D7F5D0D3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999" y="1496643"/>
              <a:ext cx="6338854" cy="19323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C63D69-3471-9C10-DA5B-D40B0960D24A}"/>
              </a:ext>
            </a:extLst>
          </p:cNvPr>
          <p:cNvSpPr txBox="1"/>
          <p:nvPr/>
        </p:nvSpPr>
        <p:spPr>
          <a:xfrm>
            <a:off x="1624577" y="6231264"/>
            <a:ext cx="7907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https://www.kaggle.com/code/samuelcortinhas/nlp4-tf-idf-and-document-search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D3816-F221-7F2E-480A-8011586DF228}"/>
              </a:ext>
            </a:extLst>
          </p:cNvPr>
          <p:cNvSpPr txBox="1"/>
          <p:nvPr/>
        </p:nvSpPr>
        <p:spPr>
          <a:xfrm>
            <a:off x="888295" y="1435667"/>
            <a:ext cx="762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# Transform all textual data into TF-IDF representation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features =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vectorizer.transform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doc_corpus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6828-581C-CAB4-AA9A-85364601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D21C-7382-B69B-99AA-5AB15BC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text analysis /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3BAF5-B87A-D37E-0D44-B8824295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Emotion classification</a:t>
            </a:r>
          </a:p>
          <a:p>
            <a:r>
              <a:rPr lang="en-US" sz="2400" dirty="0"/>
              <a:t>Spam/clickbait detection</a:t>
            </a:r>
          </a:p>
          <a:p>
            <a:r>
              <a:rPr lang="en-US" sz="2400" dirty="0"/>
              <a:t>Helpfulness rating on Q&amp;A sites</a:t>
            </a:r>
          </a:p>
          <a:p>
            <a:r>
              <a:rPr lang="en-US" sz="2400" dirty="0"/>
              <a:t>Complain/fake/rating of product reviews</a:t>
            </a:r>
          </a:p>
          <a:p>
            <a:r>
              <a:rPr lang="en-US" sz="2400" dirty="0"/>
              <a:t>Civility/toxicity/hateful speech</a:t>
            </a:r>
          </a:p>
          <a:p>
            <a:r>
              <a:rPr lang="en-US" sz="2400" dirty="0"/>
              <a:t>Language identification of posts</a:t>
            </a:r>
          </a:p>
          <a:p>
            <a:r>
              <a:rPr lang="en-US" sz="2400" dirty="0"/>
              <a:t>Fake news / bot detection</a:t>
            </a:r>
          </a:p>
          <a:p>
            <a:r>
              <a:rPr lang="en-US" sz="2400" dirty="0"/>
              <a:t>Identify AIGC posts on </a:t>
            </a:r>
            <a:r>
              <a:rPr lang="en-US" sz="2400" dirty="0" err="1"/>
              <a:t>RedNote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5C374-D0A3-AAB5-56DF-F13FDFD76523}"/>
              </a:ext>
            </a:extLst>
          </p:cNvPr>
          <p:cNvSpPr txBox="1"/>
          <p:nvPr/>
        </p:nvSpPr>
        <p:spPr>
          <a:xfrm>
            <a:off x="814773" y="5368192"/>
            <a:ext cx="787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Need advanced methods to deal with complex linguistic tasks.</a:t>
            </a:r>
          </a:p>
        </p:txBody>
      </p:sp>
    </p:spTree>
    <p:extLst>
      <p:ext uri="{BB962C8B-B14F-4D97-AF65-F5344CB8AC3E}">
        <p14:creationId xmlns:p14="http://schemas.microsoft.com/office/powerpoint/2010/main" val="375849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7254724-1D68-1768-9877-8DC3E26C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>
            <a:extLst>
              <a:ext uri="{FF2B5EF4-FFF2-40B4-BE49-F238E27FC236}">
                <a16:creationId xmlns:a16="http://schemas.microsoft.com/office/drawing/2014/main" id="{34C0ECAF-A497-00A9-E452-19BF842A8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pattFill prst="pct60">
                  <a:fgClr>
                    <a:srgbClr val="000000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>
            <a:normAutofit/>
          </a:bodyPr>
          <a:lstStyle/>
          <a:p>
            <a:pPr defTabSz="342900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b="0" dirty="0"/>
              <a:t>Higher level 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23A43-CC8B-B132-75CF-CD234BCC6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Word-level: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Bag of words, N-grams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TF-IDF</a:t>
            </a:r>
          </a:p>
          <a:p>
            <a:r>
              <a:rPr lang="en-US" dirty="0"/>
              <a:t>Topic-level: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LIWC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LDA</a:t>
            </a:r>
          </a:p>
          <a:p>
            <a:pPr>
              <a:spcBef>
                <a:spcPts val="500"/>
              </a:spcBef>
              <a:defRPr/>
            </a:pPr>
            <a:r>
              <a:rPr lang="en-US" dirty="0"/>
              <a:t>Embeddings:</a:t>
            </a:r>
          </a:p>
          <a:p>
            <a:pPr lvl="1">
              <a:defRPr/>
            </a:pPr>
            <a:r>
              <a:rPr lang="en-US" dirty="0"/>
              <a:t>Word2vec</a:t>
            </a:r>
          </a:p>
          <a:p>
            <a:pPr lvl="1">
              <a:defRPr/>
            </a:pPr>
            <a:r>
              <a:rPr lang="en-US" dirty="0"/>
              <a:t>Contextual embeddings</a:t>
            </a:r>
          </a:p>
        </p:txBody>
      </p:sp>
    </p:spTree>
    <p:extLst>
      <p:ext uri="{BB962C8B-B14F-4D97-AF65-F5344CB8AC3E}">
        <p14:creationId xmlns:p14="http://schemas.microsoft.com/office/powerpoint/2010/main" val="320099285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LIWC word-topic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698"/>
            <a:ext cx="8401050" cy="47984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Linguistic Inquiry and Word Count (LIWC)</a:t>
            </a:r>
          </a:p>
          <a:p>
            <a:r>
              <a:rPr lang="en-US" dirty="0">
                <a:solidFill>
                  <a:srgbClr val="0070C0"/>
                </a:solidFill>
              </a:rPr>
              <a:t>Closed-vocabulary</a:t>
            </a:r>
            <a:r>
              <a:rPr lang="en-US" dirty="0"/>
              <a:t>: fixed word dictionary look 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dirty="0"/>
              <a:t>Feature engineering: aggregate word count into topic count</a:t>
            </a:r>
            <a:endParaRPr lang="en-US" sz="2800" dirty="0"/>
          </a:p>
        </p:txBody>
      </p:sp>
      <p:pic>
        <p:nvPicPr>
          <p:cNvPr id="9" name="Picture 8" descr="A table of text with black text&#10;&#10;AI-generated content may be incorrect.">
            <a:extLst>
              <a:ext uri="{FF2B5EF4-FFF2-40B4-BE49-F238E27FC236}">
                <a16:creationId xmlns:a16="http://schemas.microsoft.com/office/drawing/2014/main" id="{9F75C8AC-6398-83A8-2920-020ED2B9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5" y="2451712"/>
            <a:ext cx="3192721" cy="3058374"/>
          </a:xfrm>
          <a:prstGeom prst="rect">
            <a:avLst/>
          </a:prstGeom>
        </p:spPr>
      </p:pic>
      <p:pic>
        <p:nvPicPr>
          <p:cNvPr id="11" name="Picture 10" descr="A table with words on it&#10;&#10;AI-generated content may be incorrect.">
            <a:extLst>
              <a:ext uri="{FF2B5EF4-FFF2-40B4-BE49-F238E27FC236}">
                <a16:creationId xmlns:a16="http://schemas.microsoft.com/office/drawing/2014/main" id="{0E099A23-3B35-0139-E4A1-E9CD8283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25" y="2476893"/>
            <a:ext cx="3297987" cy="3045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A5410E-EEB0-1C1D-8192-3E0BD5272F25}"/>
              </a:ext>
            </a:extLst>
          </p:cNvPr>
          <p:cNvSpPr txBox="1"/>
          <p:nvPr/>
        </p:nvSpPr>
        <p:spPr>
          <a:xfrm>
            <a:off x="1418684" y="6246525"/>
            <a:ext cx="7907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https://lit.eecs.umich.edu/geoliwc/liwc_dictionary.html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003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probably know about this step:</a:t>
            </a:r>
            <a:endParaRPr lang="en-US" dirty="0">
              <a:latin typeface="Courier New" charset="0"/>
            </a:endParaRPr>
          </a:p>
          <a:p>
            <a:pPr lvl="1"/>
            <a:r>
              <a:rPr lang="en-US" dirty="0"/>
              <a:t>don't forget to do this!</a:t>
            </a:r>
          </a:p>
          <a:p>
            <a:pPr lvl="1"/>
            <a:r>
              <a:rPr lang="en-US" dirty="0" err="1">
                <a:latin typeface="Courier New" charset="0"/>
              </a:rPr>
              <a:t>str.lower</a:t>
            </a:r>
            <a:r>
              <a:rPr lang="en-US" dirty="0">
                <a:latin typeface="Courier New" charset="0"/>
              </a:rPr>
              <a:t>()</a:t>
            </a:r>
            <a:endParaRPr lang="en-US" dirty="0"/>
          </a:p>
          <a:p>
            <a:r>
              <a:rPr lang="en-US" dirty="0">
                <a:effectLst/>
              </a:rPr>
              <a:t>Remove social media specific elements</a:t>
            </a:r>
          </a:p>
          <a:p>
            <a:pPr lvl="1"/>
            <a:r>
              <a:rPr lang="en-US" dirty="0">
                <a:effectLst/>
              </a:rPr>
              <a:t>e.g., hashtags, mentions, URLs, emojis</a:t>
            </a:r>
          </a:p>
        </p:txBody>
      </p:sp>
    </p:spTree>
    <p:extLst>
      <p:ext uri="{BB962C8B-B14F-4D97-AF65-F5344CB8AC3E}">
        <p14:creationId xmlns:p14="http://schemas.microsoft.com/office/powerpoint/2010/main" val="1756205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0653-BA78-7CD6-CCE5-8E4E12AF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AC8E-9F2E-6C85-4425-FEF71957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LIWC in python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BDD8C-4385-09A4-E24F-8A6905E2ECB4}"/>
              </a:ext>
            </a:extLst>
          </p:cNvPr>
          <p:cNvSpPr txBox="1"/>
          <p:nvPr/>
        </p:nvSpPr>
        <p:spPr>
          <a:xfrm>
            <a:off x="628650" y="1690689"/>
            <a:ext cx="368231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A7F37"/>
                </a:solidFill>
                <a:effectLst/>
              </a:rPr>
              <a:t>with</a:t>
            </a:r>
            <a:r>
              <a:rPr lang="en-US" dirty="0"/>
              <a:t> open</a:t>
            </a:r>
            <a:r>
              <a:rPr lang="en-US" dirty="0">
                <a:solidFill>
                  <a:srgbClr val="0055AA"/>
                </a:solidFill>
                <a:effectLst/>
              </a:rPr>
              <a:t>(</a:t>
            </a:r>
            <a:r>
              <a:rPr lang="en-US" dirty="0">
                <a:solidFill>
                  <a:srgbClr val="BA2121"/>
                </a:solidFill>
                <a:effectLst/>
              </a:rPr>
              <a:t>'./</a:t>
            </a:r>
            <a:r>
              <a:rPr lang="en-US" dirty="0" err="1">
                <a:solidFill>
                  <a:srgbClr val="BA2121"/>
                </a:solidFill>
                <a:effectLst/>
              </a:rPr>
              <a:t>LIWC.pkl</a:t>
            </a:r>
            <a:r>
              <a:rPr lang="en-US" dirty="0">
                <a:solidFill>
                  <a:srgbClr val="BA2121"/>
                </a:solidFill>
                <a:effectLst/>
              </a:rPr>
              <a:t>'</a:t>
            </a:r>
            <a:r>
              <a:rPr lang="en-US" dirty="0">
                <a:solidFill>
                  <a:srgbClr val="0055AA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  <a:effectLst/>
              </a:rPr>
              <a:t>'</a:t>
            </a:r>
            <a:r>
              <a:rPr lang="en-US" dirty="0" err="1">
                <a:solidFill>
                  <a:srgbClr val="BA2121"/>
                </a:solidFill>
                <a:effectLst/>
              </a:rPr>
              <a:t>rb</a:t>
            </a:r>
            <a:r>
              <a:rPr lang="en-US" dirty="0">
                <a:solidFill>
                  <a:srgbClr val="BA2121"/>
                </a:solidFill>
                <a:effectLst/>
              </a:rPr>
              <a:t>'</a:t>
            </a:r>
            <a:r>
              <a:rPr lang="en-US" dirty="0">
                <a:solidFill>
                  <a:srgbClr val="0055AA"/>
                </a:solidFill>
                <a:effectLst/>
              </a:rPr>
              <a:t>)</a:t>
            </a:r>
            <a:r>
              <a:rPr lang="en-US" dirty="0"/>
              <a:t> </a:t>
            </a:r>
            <a:r>
              <a:rPr lang="en-US" b="1" dirty="0">
                <a:solidFill>
                  <a:srgbClr val="1A7F37"/>
                </a:solidFill>
                <a:effectLst/>
              </a:rPr>
              <a:t>as</a:t>
            </a:r>
            <a:r>
              <a:rPr lang="en-US" dirty="0"/>
              <a:t> </a:t>
            </a:r>
            <a:r>
              <a:rPr lang="en-US" dirty="0" err="1"/>
              <a:t>liwc</a:t>
            </a:r>
            <a:r>
              <a:rPr lang="en-US" dirty="0">
                <a:solidFill>
                  <a:srgbClr val="0055AA"/>
                </a:solidFill>
                <a:effectLst/>
              </a:rPr>
              <a:t>:</a:t>
            </a:r>
            <a:r>
              <a:rPr lang="en-US" dirty="0"/>
              <a:t> </a:t>
            </a:r>
          </a:p>
          <a:p>
            <a:r>
              <a:rPr lang="en-US" dirty="0"/>
              <a:t>        </a:t>
            </a:r>
            <a:r>
              <a:rPr lang="en-US" dirty="0" err="1"/>
              <a:t>int_cate</a:t>
            </a:r>
            <a:r>
              <a:rPr lang="en-US" dirty="0">
                <a:solidFill>
                  <a:srgbClr val="0055AA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liwc</a:t>
            </a:r>
            <a:r>
              <a:rPr lang="en-US" dirty="0"/>
              <a:t> </a:t>
            </a:r>
            <a:r>
              <a:rPr lang="en-US" b="1" dirty="0">
                <a:solidFill>
                  <a:srgbClr val="8250DF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pickle</a:t>
            </a:r>
            <a:r>
              <a:rPr lang="en-US" b="1" dirty="0" err="1">
                <a:solidFill>
                  <a:srgbClr val="8250DF"/>
                </a:solidFill>
                <a:effectLst/>
              </a:rPr>
              <a:t>.</a:t>
            </a:r>
            <a:r>
              <a:rPr lang="en-US" dirty="0" err="1"/>
              <a:t>load</a:t>
            </a:r>
            <a:r>
              <a:rPr lang="en-US" dirty="0">
                <a:solidFill>
                  <a:srgbClr val="0055AA"/>
                </a:solidFill>
                <a:effectLst/>
              </a:rPr>
              <a:t>(</a:t>
            </a:r>
            <a:r>
              <a:rPr lang="en-US" dirty="0" err="1"/>
              <a:t>liwc</a:t>
            </a:r>
            <a:r>
              <a:rPr lang="en-US" dirty="0">
                <a:solidFill>
                  <a:srgbClr val="0055AA"/>
                </a:solidFill>
                <a:effectLst/>
              </a:rPr>
              <a:t>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543F2-6264-3617-664B-DCDB0A283F4B}"/>
              </a:ext>
            </a:extLst>
          </p:cNvPr>
          <p:cNvSpPr txBox="1"/>
          <p:nvPr/>
        </p:nvSpPr>
        <p:spPr>
          <a:xfrm>
            <a:off x="628650" y="2820083"/>
            <a:ext cx="3682314" cy="31393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liwc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{'dormancy': [110, 112], </a:t>
            </a:r>
          </a:p>
          <a:p>
            <a:r>
              <a:rPr lang="en-US" dirty="0"/>
              <a:t>'</a:t>
            </a:r>
            <a:r>
              <a:rPr lang="en-US" dirty="0" err="1"/>
              <a:t>bronchiarctia</a:t>
            </a:r>
            <a:r>
              <a:rPr lang="en-US" dirty="0"/>
              <a:t>': [70, 72], </a:t>
            </a:r>
          </a:p>
          <a:p>
            <a:r>
              <a:rPr lang="en-US" dirty="0"/>
              <a:t>'naggy': [30, 32, 34], </a:t>
            </a:r>
          </a:p>
          <a:p>
            <a:r>
              <a:rPr lang="en-US" dirty="0"/>
              <a:t>'disorientates': [50, 54], </a:t>
            </a:r>
          </a:p>
          <a:p>
            <a:r>
              <a:rPr lang="en-US" dirty="0"/>
              <a:t>'</a:t>
            </a:r>
            <a:r>
              <a:rPr lang="en-US" dirty="0" err="1"/>
              <a:t>daywrit</a:t>
            </a:r>
            <a:r>
              <a:rPr lang="en-US" dirty="0"/>
              <a:t>': [100, 103], </a:t>
            </a:r>
          </a:p>
          <a:p>
            <a:r>
              <a:rPr lang="en-US" dirty="0"/>
              <a:t>'</a:t>
            </a:r>
            <a:r>
              <a:rPr lang="en-US" dirty="0" err="1"/>
              <a:t>gentlewomanish</a:t>
            </a:r>
            <a:r>
              <a:rPr lang="en-US" dirty="0"/>
              <a:t>': [40, 43], </a:t>
            </a:r>
          </a:p>
          <a:p>
            <a:r>
              <a:rPr lang="en-US" dirty="0"/>
              <a:t>'fifty': [24], </a:t>
            </a:r>
          </a:p>
          <a:p>
            <a:r>
              <a:rPr lang="en-US" dirty="0"/>
              <a:t>'undeterminable': [50, 54], </a:t>
            </a:r>
          </a:p>
          <a:p>
            <a:r>
              <a:rPr lang="en-US" dirty="0"/>
              <a:t>'accomplishment': [80, 82, 110], …}</a:t>
            </a:r>
          </a:p>
        </p:txBody>
      </p:sp>
      <p:pic>
        <p:nvPicPr>
          <p:cNvPr id="15" name="Picture 1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DEBF91-B200-10D7-A921-B3C0C9EE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34" y="1691175"/>
            <a:ext cx="3548214" cy="42805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5511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CD8B4-1290-CC78-3AB3-CC59E535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0626-D9A7-5ABC-0148-2ABEA5C5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LIWC in predicting gender &amp; age</a:t>
            </a:r>
          </a:p>
        </p:txBody>
      </p:sp>
      <p:pic>
        <p:nvPicPr>
          <p:cNvPr id="6" name="Picture 5" descr="A table of english language&#10;&#10;AI-generated content may be incorrect.">
            <a:extLst>
              <a:ext uri="{FF2B5EF4-FFF2-40B4-BE49-F238E27FC236}">
                <a16:creationId xmlns:a16="http://schemas.microsoft.com/office/drawing/2014/main" id="{ECC79C2F-512A-98AB-8190-594E15E7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08" y="1518581"/>
            <a:ext cx="3502392" cy="4536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5BFC1-392F-5790-F59B-7228D1A9DD13}"/>
              </a:ext>
            </a:extLst>
          </p:cNvPr>
          <p:cNvSpPr txBox="1"/>
          <p:nvPr/>
        </p:nvSpPr>
        <p:spPr>
          <a:xfrm>
            <a:off x="2518436" y="6200486"/>
            <a:ext cx="4821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dirty="0">
                <a:solidFill>
                  <a:srgbClr val="606060"/>
                </a:solidFill>
                <a:effectLst/>
                <a:hlinkClick r:id="rId4"/>
              </a:rPr>
              <a:t>https://doi.org/10.1371/journal.pone.0073791</a:t>
            </a:r>
            <a:endParaRPr lang="en-US" sz="1600" b="0" i="0" dirty="0">
              <a:solidFill>
                <a:srgbClr val="606060"/>
              </a:solidFill>
              <a:effectLst/>
            </a:endParaRPr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3CFC7-3711-FEA9-D696-40571D672439}"/>
              </a:ext>
            </a:extLst>
          </p:cNvPr>
          <p:cNvSpPr txBox="1"/>
          <p:nvPr/>
        </p:nvSpPr>
        <p:spPr>
          <a:xfrm>
            <a:off x="5152954" y="2406246"/>
            <a:ext cx="2781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Advantages of LIWC? Any disadvantages?</a:t>
            </a:r>
          </a:p>
        </p:txBody>
      </p:sp>
    </p:spTree>
    <p:extLst>
      <p:ext uri="{BB962C8B-B14F-4D97-AF65-F5344CB8AC3E}">
        <p14:creationId xmlns:p14="http://schemas.microsoft.com/office/powerpoint/2010/main" val="409187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2686-62AF-B1C4-549A-354E35C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4793"/>
            <a:ext cx="7886700" cy="1325563"/>
          </a:xfrm>
        </p:spPr>
        <p:txBody>
          <a:bodyPr/>
          <a:lstStyle/>
          <a:p>
            <a:r>
              <a:rPr lang="en-US" b="0" dirty="0"/>
              <a:t>LDA topic modeling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F1FAFA-58BB-C629-ABC0-F3FB4477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53331"/>
            <a:ext cx="7380614" cy="4351338"/>
          </a:xfrm>
        </p:spPr>
        <p:txBody>
          <a:bodyPr/>
          <a:lstStyle/>
          <a:p>
            <a:r>
              <a:rPr lang="en-US" sz="2000" dirty="0">
                <a:effectLst/>
                <a:latin typeface="LMSans10"/>
              </a:rPr>
              <a:t>Latent Dirichlet Allocation (LDA) is a generative statistical model for </a:t>
            </a:r>
            <a:r>
              <a:rPr lang="en-US" altLang="zh-CN" sz="2000" dirty="0">
                <a:effectLst/>
                <a:latin typeface="LMSans10"/>
              </a:rPr>
              <a:t>automatically</a:t>
            </a:r>
            <a:r>
              <a:rPr lang="zh-CN" altLang="en-US" sz="2000" dirty="0">
                <a:effectLst/>
                <a:latin typeface="LMSans10"/>
              </a:rPr>
              <a:t> </a:t>
            </a:r>
            <a:r>
              <a:rPr lang="en-US" sz="2000" dirty="0">
                <a:effectLst/>
                <a:latin typeface="LMSans10"/>
              </a:rPr>
              <a:t>discovering</a:t>
            </a:r>
            <a:r>
              <a:rPr lang="zh-CN" altLang="en-US" sz="2000" dirty="0">
                <a:effectLst/>
                <a:latin typeface="LMSans10"/>
              </a:rPr>
              <a:t> </a:t>
            </a:r>
            <a:r>
              <a:rPr lang="en-US" sz="2000" dirty="0">
                <a:effectLst/>
                <a:latin typeface="LMSans10"/>
              </a:rPr>
              <a:t>hidden topics across a set of documents</a:t>
            </a:r>
            <a:r>
              <a:rPr lang="zh-CN" altLang="en-US" sz="2000" dirty="0">
                <a:effectLst/>
                <a:latin typeface="LMSans10"/>
              </a:rPr>
              <a:t> </a:t>
            </a:r>
            <a:r>
              <a:rPr lang="en-US" altLang="zh-CN" sz="2000" dirty="0">
                <a:effectLst/>
                <a:latin typeface="LMSans10"/>
              </a:rPr>
              <a:t>(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LMSans10"/>
              </a:rPr>
              <a:t>Unsupervised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LMSans1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LMSans10"/>
              </a:rPr>
              <a:t>learning;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LMSans10"/>
              </a:rPr>
              <a:t> Open-vocabulary approach</a:t>
            </a:r>
            <a:r>
              <a:rPr lang="en-US" altLang="zh-CN" sz="2000" dirty="0">
                <a:effectLst/>
                <a:latin typeface="LMSans10"/>
              </a:rPr>
              <a:t>)</a:t>
            </a:r>
            <a:endParaRPr lang="en-US" sz="2000" dirty="0">
              <a:effectLst/>
              <a:latin typeface="LMSans10"/>
            </a:endParaRPr>
          </a:p>
          <a:p>
            <a:r>
              <a:rPr lang="en-US" altLang="zh-CN" sz="2000" dirty="0">
                <a:effectLst/>
              </a:rPr>
              <a:t>Represent</a:t>
            </a:r>
            <a:r>
              <a:rPr lang="zh-CN" altLang="en-US" sz="2000" dirty="0">
                <a:effectLst/>
              </a:rPr>
              <a:t> </a:t>
            </a:r>
            <a:r>
              <a:rPr lang="en-US" sz="2000" dirty="0">
                <a:effectLst/>
              </a:rPr>
              <a:t>doc</a:t>
            </a:r>
            <a:r>
              <a:rPr lang="en-US" altLang="zh-CN" sz="2000" dirty="0"/>
              <a:t>uments</a:t>
            </a:r>
            <a:r>
              <a:rPr lang="zh-CN" altLang="en-US" sz="2000" dirty="0"/>
              <a:t> </a:t>
            </a:r>
            <a:r>
              <a:rPr lang="en-US" altLang="zh-CN" sz="2000" dirty="0">
                <a:effectLst/>
              </a:rPr>
              <a:t>as</a:t>
            </a:r>
            <a:r>
              <a:rPr lang="zh-CN" altLang="en-US" sz="2000" dirty="0">
                <a:effectLst/>
              </a:rPr>
              <a:t> </a:t>
            </a:r>
            <a:r>
              <a:rPr lang="en-US" sz="2000" dirty="0">
                <a:effectLst/>
              </a:rPr>
              <a:t>prob</a:t>
            </a:r>
            <a:r>
              <a:rPr lang="en-US" altLang="zh-CN" sz="2000" dirty="0">
                <a:effectLst/>
              </a:rPr>
              <a:t>.</a:t>
            </a:r>
            <a:r>
              <a:rPr lang="zh-CN" altLang="en-US" sz="2000" dirty="0">
                <a:effectLst/>
              </a:rPr>
              <a:t> </a:t>
            </a:r>
            <a:r>
              <a:rPr lang="en-US" sz="2000" dirty="0">
                <a:effectLst/>
              </a:rPr>
              <a:t>distribution of topics</a:t>
            </a:r>
          </a:p>
          <a:p>
            <a:r>
              <a:rPr lang="en-US" altLang="zh-CN" sz="2000" dirty="0"/>
              <a:t>Represent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en-US" sz="2000" dirty="0">
                <a:effectLst/>
              </a:rPr>
              <a:t>he topics are prob</a:t>
            </a:r>
            <a:r>
              <a:rPr lang="en-US" altLang="zh-CN" sz="2000" dirty="0">
                <a:effectLst/>
              </a:rPr>
              <a:t>.</a:t>
            </a:r>
            <a:r>
              <a:rPr lang="zh-CN" altLang="en-US" sz="2000" dirty="0">
                <a:effectLst/>
              </a:rPr>
              <a:t> </a:t>
            </a:r>
            <a:r>
              <a:rPr lang="en-US" sz="2000" dirty="0">
                <a:effectLst/>
              </a:rPr>
              <a:t>distribution</a:t>
            </a:r>
            <a:r>
              <a:rPr lang="en-US" altLang="zh-CN" sz="2000" dirty="0">
                <a:effectLst/>
              </a:rPr>
              <a:t>s</a:t>
            </a:r>
            <a:r>
              <a:rPr lang="en-US" sz="2000" dirty="0">
                <a:effectLst/>
              </a:rPr>
              <a:t> of words</a:t>
            </a:r>
          </a:p>
          <a:p>
            <a:endParaRPr lang="en-US" dirty="0"/>
          </a:p>
        </p:txBody>
      </p:sp>
      <p:pic>
        <p:nvPicPr>
          <p:cNvPr id="9" name="Picture 6" descr="Figure 1.  Application of LDA to a Corpus. Note. LDA = latent Dirichlet allocation.">
            <a:extLst>
              <a:ext uri="{FF2B5EF4-FFF2-40B4-BE49-F238E27FC236}">
                <a16:creationId xmlns:a16="http://schemas.microsoft.com/office/drawing/2014/main" id="{16F71DCF-BFD1-E8C2-4E56-2E98A381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21" y="3169783"/>
            <a:ext cx="6399124" cy="28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D5DE2-B6FA-F1B2-0E4B-6C72D713985D}"/>
              </a:ext>
            </a:extLst>
          </p:cNvPr>
          <p:cNvSpPr txBox="1"/>
          <p:nvPr/>
        </p:nvSpPr>
        <p:spPr>
          <a:xfrm>
            <a:off x="2206127" y="6356351"/>
            <a:ext cx="5877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https://doi.org/10.1080/19312458.2018.1430754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7836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2686-62AF-B1C4-549A-354E35CB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74793"/>
            <a:ext cx="7886700" cy="1325563"/>
          </a:xfrm>
        </p:spPr>
        <p:txBody>
          <a:bodyPr/>
          <a:lstStyle/>
          <a:p>
            <a:r>
              <a:rPr lang="en-US" b="0" dirty="0"/>
              <a:t>LDA topic modeling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F1FAFA-58BB-C629-ABC0-F3FB4477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53331"/>
            <a:ext cx="8303079" cy="4351338"/>
          </a:xfrm>
        </p:spPr>
        <p:txBody>
          <a:bodyPr/>
          <a:lstStyle/>
          <a:p>
            <a:r>
              <a:rPr lang="en-US" sz="2000" dirty="0">
                <a:effectLst/>
                <a:latin typeface="LMSans10"/>
              </a:rPr>
              <a:t>LDA is</a:t>
            </a:r>
            <a:r>
              <a:rPr lang="zh-CN" altLang="en-US" sz="2000" dirty="0">
                <a:effectLst/>
                <a:latin typeface="LMSans10"/>
              </a:rPr>
              <a:t> </a:t>
            </a:r>
            <a:r>
              <a:rPr lang="en-US" altLang="zh-CN" sz="2000" dirty="0">
                <a:effectLst/>
                <a:latin typeface="LMSans10"/>
              </a:rPr>
              <a:t>similar with </a:t>
            </a:r>
            <a:r>
              <a:rPr lang="en-US" sz="2000" dirty="0">
                <a:effectLst/>
                <a:latin typeface="LMSans10"/>
              </a:rPr>
              <a:t>PCA. </a:t>
            </a:r>
            <a:r>
              <a:rPr lang="en-US" sz="2000" dirty="0">
                <a:latin typeface="LMSans10"/>
              </a:rPr>
              <a:t>They both are </a:t>
            </a:r>
            <a:r>
              <a:rPr lang="en-US" sz="2000" dirty="0">
                <a:effectLst/>
                <a:latin typeface="LMSans10"/>
              </a:rPr>
              <a:t>matrix factorization techniques.</a:t>
            </a:r>
          </a:p>
          <a:p>
            <a:r>
              <a:rPr lang="en-US" sz="2000" dirty="0">
                <a:effectLst/>
                <a:latin typeface="LMSans10"/>
              </a:rPr>
              <a:t>LDA is applied to text data. It works by decomposing the Document </a:t>
            </a:r>
            <a:r>
              <a:rPr lang="en-US" sz="2000" dirty="0">
                <a:latin typeface="LMSans10"/>
              </a:rPr>
              <a:t>W</a:t>
            </a:r>
            <a:r>
              <a:rPr lang="en-US" sz="2000" dirty="0">
                <a:effectLst/>
                <a:latin typeface="LMSans10"/>
              </a:rPr>
              <a:t>ord </a:t>
            </a:r>
            <a:r>
              <a:rPr lang="en-US" sz="2000" dirty="0">
                <a:latin typeface="LMSans10"/>
              </a:rPr>
              <a:t>M</a:t>
            </a:r>
            <a:r>
              <a:rPr lang="en-US" sz="2000" dirty="0">
                <a:effectLst/>
                <a:latin typeface="LMSans10"/>
              </a:rPr>
              <a:t>atrix (the larger matrix) into two parts (smaller matrices): the Document Topic Matrix and the Topic Word Matrix.</a:t>
            </a:r>
          </a:p>
        </p:txBody>
      </p:sp>
      <p:pic>
        <p:nvPicPr>
          <p:cNvPr id="4" name="Picture 2" descr="Latent Dirichlet Allocation and NMF">
            <a:extLst>
              <a:ext uri="{FF2B5EF4-FFF2-40B4-BE49-F238E27FC236}">
                <a16:creationId xmlns:a16="http://schemas.microsoft.com/office/drawing/2014/main" id="{5E8866FB-21C6-8DA7-68C3-99A2B03B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582" y="2710626"/>
            <a:ext cx="5125944" cy="38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9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DA70-F01D-F606-2B90-1F50CAF6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Applications of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3EC7C-EE7F-C3B1-F31D-8D67B30C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45" y="1825625"/>
            <a:ext cx="7980005" cy="4351338"/>
          </a:xfrm>
        </p:spPr>
        <p:txBody>
          <a:bodyPr/>
          <a:lstStyle/>
          <a:p>
            <a:r>
              <a:rPr lang="en-US" sz="2400" dirty="0"/>
              <a:t>LDA can transform data into low dimensional feature space</a:t>
            </a:r>
          </a:p>
          <a:p>
            <a:r>
              <a:rPr lang="en-US" sz="2400" dirty="0"/>
              <a:t>Perform predictive tasks using the document-topic matrix:</a:t>
            </a:r>
          </a:p>
          <a:p>
            <a:pPr lvl="1"/>
            <a:r>
              <a:rPr lang="en-US" dirty="0"/>
              <a:t>categorize news (sports, politics, tech, etc.)</a:t>
            </a:r>
          </a:p>
          <a:p>
            <a:pPr lvl="1"/>
            <a:r>
              <a:rPr lang="en-US" dirty="0"/>
              <a:t>book / music / movie genre classification</a:t>
            </a:r>
          </a:p>
          <a:p>
            <a:pPr lvl="1"/>
            <a:r>
              <a:rPr lang="en-US" dirty="0"/>
              <a:t>recommendation system; document search</a:t>
            </a:r>
          </a:p>
          <a:p>
            <a:pPr lvl="1"/>
            <a:r>
              <a:rPr lang="en-US" dirty="0"/>
              <a:t>predict user age, gender, ethnicity, sentiment,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3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6E61-9803-8E55-2A13-CA365BE8D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B5C5-20B1-EE6F-8165-CC8B6CAA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968"/>
            <a:ext cx="7886700" cy="1325563"/>
          </a:xfrm>
        </p:spPr>
        <p:txBody>
          <a:bodyPr/>
          <a:lstStyle/>
          <a:p>
            <a:r>
              <a:rPr lang="en-US" b="0" dirty="0"/>
              <a:t>Identify topics in song lyrics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DFE53-4D41-71DF-8845-9E9A22B3587D}"/>
              </a:ext>
            </a:extLst>
          </p:cNvPr>
          <p:cNvSpPr txBox="1"/>
          <p:nvPr/>
        </p:nvSpPr>
        <p:spPr>
          <a:xfrm>
            <a:off x="1163139" y="6155700"/>
            <a:ext cx="7649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https://www.kaggle.com/code/samuelcortinhas/nlp6-topic-modelling-with-lda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961C-54D6-76B7-144E-7F1D15F358DB}"/>
              </a:ext>
            </a:extLst>
          </p:cNvPr>
          <p:cNvSpPr txBox="1"/>
          <p:nvPr/>
        </p:nvSpPr>
        <p:spPr>
          <a:xfrm>
            <a:off x="628650" y="1543933"/>
            <a:ext cx="851535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import spacy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from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gensim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import models, corpora</a:t>
            </a:r>
          </a:p>
          <a:p>
            <a:endParaRPr lang="en-US" sz="16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Fetch data</a:t>
            </a:r>
          </a:p>
          <a:p>
            <a:r>
              <a:rPr lang="en-US" sz="1400" dirty="0" err="1">
                <a:effectLst/>
                <a:latin typeface="inherit"/>
              </a:rPr>
              <a:t>songs_df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pd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read_csv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"https://</a:t>
            </a:r>
            <a:r>
              <a:rPr lang="en-US" sz="1400" dirty="0" err="1">
                <a:solidFill>
                  <a:srgbClr val="BB2323"/>
                </a:solidFill>
                <a:effectLst/>
                <a:latin typeface="inherit"/>
              </a:rPr>
              <a:t>www.kaggle.com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/datasets/</a:t>
            </a:r>
            <a:r>
              <a:rPr lang="en-US" sz="1400" dirty="0" err="1">
                <a:solidFill>
                  <a:srgbClr val="BB2323"/>
                </a:solidFill>
                <a:effectLst/>
                <a:latin typeface="inherit"/>
              </a:rPr>
              <a:t>notshrirang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/</a:t>
            </a:r>
            <a:r>
              <a:rPr lang="en-US" sz="1400" dirty="0" err="1">
                <a:solidFill>
                  <a:srgbClr val="BB2323"/>
                </a:solidFill>
                <a:effectLst/>
                <a:latin typeface="inherit"/>
              </a:rPr>
              <a:t>spotify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-million-song-</a:t>
            </a:r>
            <a:r>
              <a:rPr lang="en-US" sz="1400" dirty="0" err="1">
                <a:solidFill>
                  <a:srgbClr val="BB2323"/>
                </a:solidFill>
                <a:effectLst/>
                <a:latin typeface="inherit"/>
              </a:rPr>
              <a:t>dataset.csv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"</a:t>
            </a:r>
            <a:r>
              <a:rPr lang="en-US" sz="1400" dirty="0">
                <a:effectLst/>
                <a:latin typeface="inherit"/>
              </a:rPr>
              <a:t>)</a:t>
            </a:r>
          </a:p>
          <a:p>
            <a:r>
              <a:rPr lang="en-US" sz="1400" dirty="0">
                <a:effectLst/>
                <a:latin typeface="inherit"/>
              </a:rPr>
              <a:t>data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8000"/>
                </a:solidFill>
                <a:effectLst/>
                <a:latin typeface="inherit"/>
              </a:rPr>
              <a:t>list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songs_df</a:t>
            </a:r>
            <a:r>
              <a:rPr lang="en-US" sz="1400" dirty="0">
                <a:effectLst/>
                <a:latin typeface="inherit"/>
              </a:rPr>
              <a:t>[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"text"</a:t>
            </a:r>
            <a:r>
              <a:rPr lang="en-US" sz="1400" dirty="0">
                <a:effectLst/>
                <a:latin typeface="inherit"/>
              </a:rPr>
              <a:t>]) # </a:t>
            </a:r>
            <a:r>
              <a:rPr lang="en-US" sz="1400" i="1" dirty="0">
                <a:effectLst/>
                <a:latin typeface="inherit"/>
              </a:rPr>
              <a:t>clean the data</a:t>
            </a:r>
          </a:p>
          <a:p>
            <a:r>
              <a:rPr lang="en-US" sz="1400" dirty="0" err="1">
                <a:effectLst/>
                <a:latin typeface="inherit"/>
              </a:rPr>
              <a:t>tokenized_data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8000"/>
                </a:solidFill>
                <a:effectLst/>
                <a:latin typeface="inherit"/>
              </a:rPr>
              <a:t>list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>
                <a:solidFill>
                  <a:srgbClr val="008000"/>
                </a:solidFill>
                <a:effectLst/>
                <a:latin typeface="inherit"/>
              </a:rPr>
              <a:t>map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custom_tokenizer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nlp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pipe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clean_data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n_process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666666"/>
                </a:solidFill>
                <a:effectLst/>
                <a:latin typeface="inherit"/>
              </a:rPr>
              <a:t>4</a:t>
            </a:r>
            <a:r>
              <a:rPr lang="en-US" sz="1400" dirty="0">
                <a:effectLst/>
                <a:latin typeface="inherit"/>
              </a:rPr>
              <a:t>)))</a:t>
            </a:r>
          </a:p>
          <a:p>
            <a:endParaRPr lang="en-US" sz="1400" dirty="0">
              <a:latin typeface="inherit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Build dictionary of (token, ID) mappings, Filter tokens</a:t>
            </a:r>
          </a:p>
          <a:p>
            <a:r>
              <a:rPr lang="en-US" sz="1400" dirty="0" err="1">
                <a:effectLst/>
                <a:latin typeface="inherit"/>
              </a:rPr>
              <a:t>dct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corpora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Dictionary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tokenized_data</a:t>
            </a:r>
            <a:r>
              <a:rPr lang="en-US" sz="1400" dirty="0">
                <a:effectLst/>
                <a:latin typeface="inherit"/>
              </a:rPr>
              <a:t>)</a:t>
            </a:r>
            <a:r>
              <a:rPr lang="en-US" sz="1400" dirty="0"/>
              <a:t> </a:t>
            </a:r>
          </a:p>
          <a:p>
            <a:r>
              <a:rPr lang="en-US" sz="1400" dirty="0" err="1">
                <a:effectLst/>
                <a:latin typeface="inherit"/>
              </a:rPr>
              <a:t>dct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filter_extremes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no_below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666666"/>
                </a:solidFill>
                <a:effectLst/>
                <a:latin typeface="inherit"/>
              </a:rPr>
              <a:t>5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no_above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666666"/>
                </a:solidFill>
                <a:effectLst/>
                <a:latin typeface="inherit"/>
              </a:rPr>
              <a:t>0.5</a:t>
            </a:r>
            <a:r>
              <a:rPr lang="en-US" sz="1400" dirty="0">
                <a:effectLst/>
                <a:latin typeface="inherit"/>
              </a:rPr>
              <a:t>)</a:t>
            </a:r>
          </a:p>
          <a:p>
            <a:endParaRPr lang="en-US" sz="1400" dirty="0">
              <a:latin typeface="inherit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Build Bag-of-Words sparse matrix </a:t>
            </a:r>
          </a:p>
          <a:p>
            <a:r>
              <a:rPr lang="en-US" sz="1400" dirty="0">
                <a:effectLst/>
                <a:latin typeface="inherit"/>
              </a:rPr>
              <a:t>bow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[dct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>
                <a:effectLst/>
                <a:latin typeface="inherit"/>
              </a:rPr>
              <a:t>doc2bow(</a:t>
            </a:r>
            <a:r>
              <a:rPr lang="en-US" sz="1400" dirty="0" err="1">
                <a:effectLst/>
                <a:latin typeface="inherit"/>
              </a:rPr>
              <a:t>i</a:t>
            </a:r>
            <a:r>
              <a:rPr lang="en-US" sz="1400" dirty="0">
                <a:effectLst/>
                <a:latin typeface="inherit"/>
              </a:rPr>
              <a:t>)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7B00"/>
                </a:solidFill>
                <a:effectLst/>
                <a:latin typeface="inherit"/>
              </a:rPr>
              <a:t>for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i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AA22FF"/>
                </a:solidFill>
                <a:effectLst/>
                <a:latin typeface="inherit"/>
              </a:rPr>
              <a:t>in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tokenized_data</a:t>
            </a:r>
            <a:r>
              <a:rPr lang="en-US" sz="1400" dirty="0">
                <a:effectLst/>
                <a:latin typeface="inherit"/>
              </a:rPr>
              <a:t>]</a:t>
            </a:r>
          </a:p>
          <a:p>
            <a:endParaRPr lang="en-US" sz="1400" dirty="0">
              <a:latin typeface="inherit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Train LDA model </a:t>
            </a:r>
          </a:p>
          <a:p>
            <a:r>
              <a:rPr lang="en-US" sz="1400" dirty="0" err="1">
                <a:effectLst/>
                <a:latin typeface="inherit"/>
              </a:rPr>
              <a:t>lda_model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models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LdaModel</a:t>
            </a:r>
            <a:r>
              <a:rPr lang="en-US" sz="1400" dirty="0">
                <a:effectLst/>
                <a:latin typeface="inherit"/>
              </a:rPr>
              <a:t>(corpus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effectLst/>
                <a:latin typeface="inherit"/>
              </a:rPr>
              <a:t>bow,</a:t>
            </a:r>
            <a:r>
              <a:rPr lang="en-US" sz="1400" dirty="0"/>
              <a:t> </a:t>
            </a:r>
            <a:r>
              <a:rPr lang="en-US" sz="1400" dirty="0" err="1">
                <a:effectLst/>
                <a:latin typeface="inherit"/>
              </a:rPr>
              <a:t>num_topics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666666"/>
                </a:solidFill>
                <a:effectLst/>
                <a:latin typeface="inherit"/>
              </a:rPr>
              <a:t>10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passes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666666"/>
                </a:solidFill>
                <a:effectLst/>
                <a:latin typeface="inherit"/>
              </a:rPr>
              <a:t>10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alpha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'auto'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eta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'auto'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id2word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 err="1">
                <a:effectLst/>
                <a:latin typeface="inherit"/>
              </a:rPr>
              <a:t>dct</a:t>
            </a:r>
            <a:r>
              <a:rPr lang="en-US" sz="1400" dirty="0">
                <a:effectLst/>
                <a:latin typeface="inherit"/>
              </a:rPr>
              <a:t>)</a:t>
            </a:r>
          </a:p>
          <a:p>
            <a:endParaRPr lang="en-US" sz="1400" dirty="0">
              <a:latin typeface="inherit"/>
              <a:cs typeface="Courier New"/>
            </a:endParaRPr>
          </a:p>
          <a:p>
            <a:endParaRPr lang="en-US" sz="1400" dirty="0">
              <a:latin typeface="Consolas" panose="020B060902020403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1502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773E7-7E77-B6B2-A6CC-FEA69534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0C6ACA-D4ED-2E21-3C8B-C6092E46089A}"/>
              </a:ext>
            </a:extLst>
          </p:cNvPr>
          <p:cNvSpPr txBox="1"/>
          <p:nvPr/>
        </p:nvSpPr>
        <p:spPr>
          <a:xfrm>
            <a:off x="1163139" y="6155700"/>
            <a:ext cx="7649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https://www.kaggle.com/code/samuelcortinhas/nlp6-topic-modelling-with-lda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05720-9633-329C-6D07-3DA17F97ABC6}"/>
              </a:ext>
            </a:extLst>
          </p:cNvPr>
          <p:cNvSpPr txBox="1"/>
          <p:nvPr/>
        </p:nvSpPr>
        <p:spPr>
          <a:xfrm>
            <a:off x="628650" y="1543933"/>
            <a:ext cx="8515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Get word distribution for each topic</a:t>
            </a:r>
          </a:p>
          <a:p>
            <a:r>
              <a:rPr lang="en-US" sz="1400" dirty="0" err="1">
                <a:effectLst/>
                <a:latin typeface="inherit"/>
              </a:rPr>
              <a:t>topic_words</a:t>
            </a:r>
            <a:r>
              <a:rPr lang="en-US" sz="1400" dirty="0">
                <a:effectLst/>
                <a:latin typeface="inherit"/>
              </a:rPr>
              <a:t> = </a:t>
            </a:r>
            <a:r>
              <a:rPr lang="en-US" sz="1400" dirty="0" err="1">
                <a:effectLst/>
                <a:latin typeface="inherit"/>
              </a:rPr>
              <a:t>lda_model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show_topic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topic_id</a:t>
            </a:r>
            <a:r>
              <a:rPr lang="en-US" sz="1400" dirty="0">
                <a:effectLst/>
                <a:latin typeface="inherit"/>
              </a:rPr>
              <a:t>)</a:t>
            </a:r>
          </a:p>
          <a:p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Return topic distribution for a given bow as a list of (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topic_id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, prob) tuples.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Note: Probabilities sum to ~1.</a:t>
            </a:r>
          </a:p>
          <a:p>
            <a:r>
              <a:rPr lang="en-US" sz="1400" dirty="0">
                <a:effectLst/>
                <a:latin typeface="inherit"/>
              </a:rPr>
              <a:t>topics = </a:t>
            </a:r>
            <a:r>
              <a:rPr lang="en-US" sz="1400" dirty="0" err="1">
                <a:effectLst/>
                <a:latin typeface="inherit"/>
              </a:rPr>
              <a:t>lda_model</a:t>
            </a:r>
            <a:r>
              <a:rPr lang="en-US" sz="1400" b="0" dirty="0" err="1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 err="1">
                <a:effectLst/>
                <a:latin typeface="inherit"/>
              </a:rPr>
              <a:t>get_document_topics</a:t>
            </a:r>
            <a:r>
              <a:rPr lang="en-US" sz="1400" dirty="0">
                <a:effectLst/>
                <a:latin typeface="inherit"/>
              </a:rPr>
              <a:t>(bow[</a:t>
            </a:r>
            <a:r>
              <a:rPr lang="en-US" sz="1400" dirty="0" err="1">
                <a:effectLst/>
                <a:latin typeface="inherit"/>
              </a:rPr>
              <a:t>song_idx</a:t>
            </a:r>
            <a:r>
              <a:rPr lang="en-US" sz="1400" dirty="0">
                <a:effectLst/>
                <a:latin typeface="inherit"/>
              </a:rPr>
              <a:t>])</a:t>
            </a:r>
          </a:p>
          <a:p>
            <a:endParaRPr lang="en-US" sz="1400" dirty="0">
              <a:latin typeface="inherit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Get topic distributions of new documents.</a:t>
            </a:r>
          </a:p>
          <a:p>
            <a:r>
              <a:rPr lang="en-US" sz="1400" dirty="0" err="1">
                <a:effectLst/>
                <a:latin typeface="inherit"/>
              </a:rPr>
              <a:t>new_songs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[</a:t>
            </a:r>
            <a:r>
              <a:rPr lang="en-US" sz="1400" dirty="0">
                <a:solidFill>
                  <a:srgbClr val="BB2323"/>
                </a:solidFill>
                <a:effectLst/>
                <a:latin typeface="inherit"/>
              </a:rPr>
              <a:t>"Demons on my shoulder Monsters in my head”, “Shadow in the water Will you be my friend”]</a:t>
            </a:r>
            <a:endParaRPr lang="en-US" sz="1400" dirty="0"/>
          </a:p>
          <a:p>
            <a:r>
              <a:rPr lang="en-US" sz="1400" dirty="0" err="1">
                <a:effectLst/>
                <a:latin typeface="inherit"/>
              </a:rPr>
              <a:t>new_tokens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8000"/>
                </a:solidFill>
                <a:effectLst/>
                <a:latin typeface="inherit"/>
              </a:rPr>
              <a:t>list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>
                <a:solidFill>
                  <a:srgbClr val="008000"/>
                </a:solidFill>
                <a:effectLst/>
                <a:latin typeface="inherit"/>
              </a:rPr>
              <a:t>map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custom_tokenizer</a:t>
            </a:r>
            <a:r>
              <a:rPr lang="en-US" sz="1400" dirty="0">
                <a:effectLst/>
                <a:latin typeface="inherit"/>
              </a:rPr>
              <a:t>,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[</a:t>
            </a:r>
            <a:r>
              <a:rPr lang="en-US" sz="1400" dirty="0" err="1">
                <a:effectLst/>
                <a:latin typeface="inherit"/>
              </a:rPr>
              <a:t>nlp</a:t>
            </a:r>
            <a:r>
              <a:rPr lang="en-US" sz="1400" dirty="0">
                <a:effectLst/>
                <a:latin typeface="inherit"/>
              </a:rPr>
              <a:t>(</a:t>
            </a:r>
            <a:r>
              <a:rPr lang="en-US" sz="1400" dirty="0" err="1">
                <a:effectLst/>
                <a:latin typeface="inherit"/>
              </a:rPr>
              <a:t>new_songs</a:t>
            </a:r>
            <a:r>
              <a:rPr lang="en-US" sz="1400" dirty="0">
                <a:effectLst/>
                <a:latin typeface="inherit"/>
              </a:rPr>
              <a:t>)]))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 err="1">
                <a:effectLst/>
                <a:latin typeface="inherit"/>
              </a:rPr>
              <a:t>new_bow</a:t>
            </a:r>
            <a:r>
              <a:rPr lang="en-US" sz="1400" dirty="0"/>
              <a:t> 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=</a:t>
            </a:r>
            <a:r>
              <a:rPr lang="en-US" sz="1400" dirty="0"/>
              <a:t> </a:t>
            </a:r>
            <a:r>
              <a:rPr lang="en-US" sz="1400" dirty="0">
                <a:effectLst/>
                <a:latin typeface="inherit"/>
              </a:rPr>
              <a:t>dct</a:t>
            </a:r>
            <a:r>
              <a:rPr lang="en-US" sz="1400" b="0" dirty="0">
                <a:solidFill>
                  <a:srgbClr val="008ABC"/>
                </a:solidFill>
                <a:effectLst/>
                <a:latin typeface="inherit"/>
              </a:rPr>
              <a:t>.</a:t>
            </a:r>
            <a:r>
              <a:rPr lang="en-US" sz="1400" dirty="0">
                <a:effectLst/>
                <a:latin typeface="inherit"/>
              </a:rPr>
              <a:t>doc2bow(</a:t>
            </a:r>
            <a:r>
              <a:rPr lang="en-US" sz="1400" dirty="0" err="1">
                <a:effectLst/>
                <a:latin typeface="inherit"/>
              </a:rPr>
              <a:t>new_tokens</a:t>
            </a:r>
            <a:r>
              <a:rPr lang="en-US" sz="1400" dirty="0">
                <a:effectLst/>
                <a:latin typeface="inherit"/>
              </a:rPr>
              <a:t>)</a:t>
            </a:r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 err="1">
                <a:effectLst/>
                <a:latin typeface="inherit"/>
              </a:rPr>
              <a:t>new_topic_vectors</a:t>
            </a:r>
            <a:r>
              <a:rPr lang="en-US" sz="1400" dirty="0">
                <a:effectLst/>
                <a:latin typeface="inherit"/>
              </a:rPr>
              <a:t> = </a:t>
            </a:r>
            <a:r>
              <a:rPr lang="en-US" sz="1400" dirty="0" err="1">
                <a:effectLst/>
                <a:latin typeface="inherit"/>
              </a:rPr>
              <a:t>lda_model</a:t>
            </a:r>
            <a:r>
              <a:rPr lang="en-US" sz="1400" dirty="0">
                <a:effectLst/>
                <a:latin typeface="inherit"/>
              </a:rPr>
              <a:t>[</a:t>
            </a:r>
            <a:r>
              <a:rPr lang="en-US" sz="1400" dirty="0" err="1">
                <a:effectLst/>
                <a:latin typeface="inherit"/>
              </a:rPr>
              <a:t>new_bow</a:t>
            </a:r>
            <a:r>
              <a:rPr lang="en-US" sz="1400" dirty="0">
                <a:effectLst/>
                <a:latin typeface="inherit"/>
              </a:rPr>
              <a:t>]</a:t>
            </a:r>
          </a:p>
          <a:p>
            <a:endParaRPr lang="en-US" sz="1400" dirty="0">
              <a:latin typeface="Consolas" panose="020B0609020204030204" pitchFamily="49" charset="0"/>
              <a:cs typeface="Courier New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Get topic distributions for the training corpus.</a:t>
            </a:r>
          </a:p>
          <a:p>
            <a:r>
              <a:rPr lang="en-US" sz="1400" dirty="0" err="1">
                <a:effectLst/>
                <a:latin typeface="inherit"/>
              </a:rPr>
              <a:t>topic_vectors</a:t>
            </a:r>
            <a:r>
              <a:rPr lang="en-US" sz="1400" dirty="0">
                <a:effectLst/>
                <a:latin typeface="inherit"/>
              </a:rPr>
              <a:t> = </a:t>
            </a:r>
            <a:r>
              <a:rPr lang="en-US" sz="1400" dirty="0" err="1">
                <a:effectLst/>
                <a:latin typeface="inherit"/>
              </a:rPr>
              <a:t>lda_model</a:t>
            </a:r>
            <a:r>
              <a:rPr lang="en-US" sz="1400" dirty="0">
                <a:effectLst/>
                <a:latin typeface="inherit"/>
              </a:rPr>
              <a:t>[bow]</a:t>
            </a:r>
          </a:p>
          <a:p>
            <a:endParaRPr lang="en-US" sz="1400" dirty="0">
              <a:latin typeface="inherit"/>
            </a:endParaRPr>
          </a:p>
          <a:p>
            <a:r>
              <a:rPr lang="en-US" sz="1400" dirty="0">
                <a:latin typeface="Consolas" panose="020B0609020204030204" pitchFamily="49" charset="0"/>
                <a:cs typeface="Courier New"/>
              </a:rPr>
              <a:t># Compute </a:t>
            </a:r>
            <a:r>
              <a:rPr lang="en-US" sz="1400" dirty="0" err="1">
                <a:latin typeface="Consolas" panose="020B0609020204030204" pitchFamily="49" charset="0"/>
                <a:cs typeface="Courier New"/>
              </a:rPr>
              <a:t>consine</a:t>
            </a:r>
            <a:r>
              <a:rPr lang="en-US" sz="1400" dirty="0">
                <a:latin typeface="Consolas" panose="020B0609020204030204" pitchFamily="49" charset="0"/>
                <a:cs typeface="Courier New"/>
              </a:rPr>
              <a:t> similarities </a:t>
            </a:r>
          </a:p>
          <a:p>
            <a:r>
              <a:rPr lang="en-US" sz="1400" dirty="0">
                <a:latin typeface="inherit"/>
              </a:rPr>
              <a:t>def </a:t>
            </a:r>
            <a:r>
              <a:rPr lang="en-US" sz="1400" dirty="0" err="1">
                <a:latin typeface="inherit"/>
              </a:rPr>
              <a:t>to_dense_vector</a:t>
            </a:r>
            <a:r>
              <a:rPr lang="en-US" sz="1400" dirty="0">
                <a:latin typeface="inherit"/>
              </a:rPr>
              <a:t>(</a:t>
            </a:r>
            <a:r>
              <a:rPr lang="en-US" sz="1400" dirty="0" err="1">
                <a:latin typeface="inherit"/>
              </a:rPr>
              <a:t>sparse_dist</a:t>
            </a:r>
            <a:r>
              <a:rPr lang="en-US" sz="1400" dirty="0">
                <a:latin typeface="inherit"/>
              </a:rPr>
              <a:t>, </a:t>
            </a:r>
            <a:r>
              <a:rPr lang="en-US" sz="1400" dirty="0" err="1">
                <a:latin typeface="inherit"/>
              </a:rPr>
              <a:t>num_topics</a:t>
            </a:r>
            <a:r>
              <a:rPr lang="en-US" sz="1400" dirty="0">
                <a:latin typeface="inherit"/>
              </a:rPr>
              <a:t>):</a:t>
            </a:r>
          </a:p>
          <a:p>
            <a:r>
              <a:rPr lang="en-US" sz="1400" dirty="0">
                <a:latin typeface="inherit"/>
              </a:rPr>
              <a:t>       dense = </a:t>
            </a:r>
            <a:r>
              <a:rPr lang="en-US" sz="1400" dirty="0" err="1">
                <a:latin typeface="inherit"/>
              </a:rPr>
              <a:t>np.zeros</a:t>
            </a:r>
            <a:r>
              <a:rPr lang="en-US" sz="1400" dirty="0">
                <a:latin typeface="inherit"/>
              </a:rPr>
              <a:t>(</a:t>
            </a:r>
            <a:r>
              <a:rPr lang="en-US" sz="1400" dirty="0" err="1">
                <a:latin typeface="inherit"/>
              </a:rPr>
              <a:t>num_topics</a:t>
            </a:r>
            <a:r>
              <a:rPr lang="en-US" sz="1400" dirty="0">
                <a:latin typeface="inherit"/>
              </a:rPr>
              <a:t>)</a:t>
            </a:r>
          </a:p>
          <a:p>
            <a:r>
              <a:rPr lang="en-US" sz="1400" dirty="0">
                <a:latin typeface="inherit"/>
              </a:rPr>
              <a:t>       </a:t>
            </a:r>
            <a:r>
              <a:rPr lang="en-US" sz="1400" dirty="0">
                <a:effectLst/>
              </a:rPr>
              <a:t>dense[[</a:t>
            </a:r>
            <a:r>
              <a:rPr lang="en-US" sz="1400" dirty="0" err="1">
                <a:effectLst/>
              </a:rPr>
              <a:t>i</a:t>
            </a:r>
            <a:r>
              <a:rPr lang="en-US" sz="1400" dirty="0">
                <a:effectLst/>
              </a:rPr>
              <a:t> for </a:t>
            </a:r>
            <a:r>
              <a:rPr lang="en-US" sz="1400" dirty="0" err="1">
                <a:effectLst/>
              </a:rPr>
              <a:t>i</a:t>
            </a:r>
            <a:r>
              <a:rPr lang="en-US" sz="1400" dirty="0">
                <a:effectLst/>
              </a:rPr>
              <a:t>, p in </a:t>
            </a:r>
            <a:r>
              <a:rPr lang="en-US" sz="1400" dirty="0" err="1">
                <a:effectLst/>
              </a:rPr>
              <a:t>sparse_dist</a:t>
            </a:r>
            <a:r>
              <a:rPr lang="en-US" sz="1400" dirty="0">
                <a:effectLst/>
              </a:rPr>
              <a:t>]] = [p for </a:t>
            </a:r>
            <a:r>
              <a:rPr lang="en-US" sz="1400" dirty="0" err="1">
                <a:effectLst/>
              </a:rPr>
              <a:t>i</a:t>
            </a:r>
            <a:r>
              <a:rPr lang="en-US" sz="1400" dirty="0">
                <a:effectLst/>
              </a:rPr>
              <a:t>, p in </a:t>
            </a:r>
            <a:r>
              <a:rPr lang="en-US" sz="1400" dirty="0" err="1">
                <a:effectLst/>
              </a:rPr>
              <a:t>sparse_dist</a:t>
            </a:r>
            <a:r>
              <a:rPr lang="en-US" sz="1400" dirty="0">
                <a:effectLst/>
              </a:rPr>
              <a:t>]</a:t>
            </a:r>
          </a:p>
          <a:p>
            <a:r>
              <a:rPr lang="en-US" sz="1400" dirty="0">
                <a:latin typeface="inherit"/>
              </a:rPr>
              <a:t>       return dense</a:t>
            </a:r>
          </a:p>
          <a:p>
            <a:endParaRPr lang="en-US" sz="1400" dirty="0">
              <a:latin typeface="inherit"/>
              <a:cs typeface="Courier New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6CC09-CFCE-66A4-47BB-03BB3648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968"/>
            <a:ext cx="7886700" cy="1325563"/>
          </a:xfrm>
        </p:spPr>
        <p:txBody>
          <a:bodyPr>
            <a:normAutofit/>
          </a:bodyPr>
          <a:lstStyle/>
          <a:p>
            <a:r>
              <a:rPr lang="en-US" b="0" dirty="0"/>
              <a:t>Song recommendations with LDA</a:t>
            </a:r>
          </a:p>
        </p:txBody>
      </p:sp>
    </p:spTree>
    <p:extLst>
      <p:ext uri="{BB962C8B-B14F-4D97-AF65-F5344CB8AC3E}">
        <p14:creationId xmlns:p14="http://schemas.microsoft.com/office/powerpoint/2010/main" val="2163869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A874-109E-BB7E-9000-0BAFE845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968"/>
            <a:ext cx="7886700" cy="1325563"/>
          </a:xfrm>
        </p:spPr>
        <p:txBody>
          <a:bodyPr/>
          <a:lstStyle/>
          <a:p>
            <a:r>
              <a:rPr lang="en-US" b="0" dirty="0"/>
              <a:t>Visualizing topics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C5CDC-8836-16A4-7789-F07A971D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9" y="1658531"/>
            <a:ext cx="5699646" cy="39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651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1F3DE-D24A-6BC8-9DE4-656983A8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865-0F4A-C5E3-A6CF-E881E45E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Limitations of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567E-DBD1-AE50-A21F-197DD19D3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45" y="1825625"/>
            <a:ext cx="7980005" cy="4351338"/>
          </a:xfrm>
        </p:spPr>
        <p:txBody>
          <a:bodyPr/>
          <a:lstStyle/>
          <a:p>
            <a:r>
              <a:rPr lang="en-US" sz="2400" dirty="0"/>
              <a:t>Doesn’t work well on short document (such as Tweets).</a:t>
            </a:r>
          </a:p>
          <a:p>
            <a:r>
              <a:rPr lang="en-US" sz="2400" dirty="0"/>
              <a:t>LDA relies on the assumption that words in each topic are related and meaningful, but this may not always be the case.</a:t>
            </a:r>
          </a:p>
          <a:p>
            <a:r>
              <a:rPr lang="en-US" sz="2400" dirty="0"/>
              <a:t>It can produce ambiguous or incoherent topics.</a:t>
            </a:r>
          </a:p>
          <a:p>
            <a:r>
              <a:rPr lang="en-US" sz="2400" dirty="0"/>
              <a:t>Not straightforward to evaluate topics’ quality.</a:t>
            </a:r>
          </a:p>
        </p:txBody>
      </p:sp>
    </p:spTree>
    <p:extLst>
      <p:ext uri="{BB962C8B-B14F-4D97-AF65-F5344CB8AC3E}">
        <p14:creationId xmlns:p14="http://schemas.microsoft.com/office/powerpoint/2010/main" val="4273716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72755-4C7B-CC9D-0984-A7509619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C459-69F1-C874-AB98-07DFABAB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Other text classification tasks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D3E073-8091-0DB5-DE20-B9A1D6694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47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Spam/clickbait detection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Helpfulness rating on Q&amp;A sites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Complain/fake/rating of reviews</a:t>
            </a:r>
          </a:p>
          <a:p>
            <a:r>
              <a:rPr lang="en-US" sz="2400" dirty="0"/>
              <a:t>Civility/toxicity/hateful speech</a:t>
            </a:r>
          </a:p>
          <a:p>
            <a:r>
              <a:rPr lang="en-US" sz="2400" dirty="0"/>
              <a:t>Language identification of posts</a:t>
            </a:r>
          </a:p>
          <a:p>
            <a:r>
              <a:rPr lang="en-US" sz="2400" dirty="0"/>
              <a:t>Fake news / bot detection</a:t>
            </a:r>
          </a:p>
          <a:p>
            <a:r>
              <a:rPr lang="en-US" sz="2400" dirty="0"/>
              <a:t>Identify AIGC posts on </a:t>
            </a:r>
            <a:r>
              <a:rPr lang="en-US" sz="2400" dirty="0" err="1"/>
              <a:t>RedNote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22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0" dirty="0"/>
              <a:t>Words and Tokens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750426" y="1780971"/>
            <a:ext cx="7924800" cy="35549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400" dirty="0"/>
              <a:t>The term </a:t>
            </a:r>
            <a:r>
              <a:rPr lang="en-US" altLang="en-US" sz="2400" i="1" dirty="0"/>
              <a:t>word</a:t>
            </a:r>
            <a:r>
              <a:rPr lang="en-US" altLang="en-US" sz="2400" dirty="0"/>
              <a:t> can be used in two different ways:</a:t>
            </a:r>
          </a:p>
          <a:p>
            <a:pPr marL="742950" lvl="1" indent="-400050">
              <a:buFontTx/>
              <a:buAutoNum type="arabicPeriod"/>
            </a:pPr>
            <a:r>
              <a:rPr lang="en-US" altLang="en-US" dirty="0"/>
              <a:t>To refer to each occurrence of a word</a:t>
            </a:r>
          </a:p>
          <a:p>
            <a:pPr marL="742950" lvl="1" indent="-400050">
              <a:buFontTx/>
              <a:buAutoNum type="arabicPeriod"/>
            </a:pPr>
            <a:r>
              <a:rPr lang="en-US" altLang="en-US" dirty="0"/>
              <a:t>To refer to a unique vocabulary item</a:t>
            </a:r>
          </a:p>
          <a:p>
            <a:pPr marL="0" indent="0">
              <a:buNone/>
            </a:pPr>
            <a:r>
              <a:rPr lang="en-US" altLang="en-US" sz="2400" dirty="0"/>
              <a:t>For example, the sentence “</a:t>
            </a:r>
            <a:r>
              <a:rPr lang="en-US" altLang="en-US" sz="2400" i="1" dirty="0"/>
              <a:t>my dog likes his dog” </a:t>
            </a:r>
            <a:r>
              <a:rPr lang="en-US" altLang="en-US" sz="2400" dirty="0"/>
              <a:t>contains </a:t>
            </a:r>
            <a:r>
              <a:rPr lang="en-US" altLang="en-US" sz="2400" u="sng" dirty="0"/>
              <a:t>five</a:t>
            </a:r>
            <a:r>
              <a:rPr lang="en-US" altLang="en-US" sz="2400" dirty="0"/>
              <a:t> occurrences of words, but </a:t>
            </a:r>
            <a:r>
              <a:rPr lang="en-US" altLang="en-US" sz="2400" u="sng" dirty="0"/>
              <a:t>four</a:t>
            </a:r>
            <a:r>
              <a:rPr lang="en-US" altLang="en-US" sz="2400" dirty="0"/>
              <a:t> vocabulary words/items.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To avoid confusion, use more precise terminology:</a:t>
            </a:r>
          </a:p>
          <a:p>
            <a:pPr marL="742950" lvl="1" indent="-400050">
              <a:buFontTx/>
              <a:buAutoNum type="arabicPeriod"/>
            </a:pPr>
            <a:r>
              <a:rPr lang="en-US" altLang="en-US" b="1" i="1" dirty="0"/>
              <a:t>Word token:</a:t>
            </a:r>
            <a:r>
              <a:rPr lang="en-US" altLang="en-US" dirty="0"/>
              <a:t> a specific occurrence of a word</a:t>
            </a:r>
          </a:p>
          <a:p>
            <a:pPr marL="742950" lvl="1" indent="-400050">
              <a:buFontTx/>
              <a:buAutoNum type="arabicPeriod"/>
            </a:pPr>
            <a:r>
              <a:rPr lang="en-US" altLang="en-US" b="1" i="1" dirty="0"/>
              <a:t>Word type:  </a:t>
            </a:r>
            <a:r>
              <a:rPr lang="en-US" altLang="en-US" dirty="0"/>
              <a:t>a vocabulary item</a:t>
            </a:r>
          </a:p>
        </p:txBody>
      </p:sp>
    </p:spTree>
    <p:extLst>
      <p:ext uri="{BB962C8B-B14F-4D97-AF65-F5344CB8AC3E}">
        <p14:creationId xmlns:p14="http://schemas.microsoft.com/office/powerpoint/2010/main" val="1345079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8B94C-9299-D6AC-4FF9-A2B63E33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+ Hundred Acute Toxicity Symbol Royalty-Free Images, Stock Photos &amp;  Pictures | Shutterstock">
            <a:extLst>
              <a:ext uri="{FF2B5EF4-FFF2-40B4-BE49-F238E27FC236}">
                <a16:creationId xmlns:a16="http://schemas.microsoft.com/office/drawing/2014/main" id="{AEE58AF4-3BED-74AA-BCF8-EF60099E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07" y="3148013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568D2-56C1-6C15-CBDA-DE1D1076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Toxicity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EECD-BDD9-BDFE-D5C6-4DF24F3D7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11321"/>
            <a:ext cx="8421221" cy="4351338"/>
          </a:xfrm>
        </p:spPr>
        <p:txBody>
          <a:bodyPr>
            <a:normAutofit/>
          </a:bodyPr>
          <a:lstStyle/>
          <a:p>
            <a:r>
              <a:rPr lang="en-US" dirty="0"/>
              <a:t>Good for content moderation for online platforms</a:t>
            </a:r>
          </a:p>
          <a:p>
            <a:r>
              <a:rPr lang="en-US" dirty="0"/>
              <a:t>Help to maintain healthy / civic conversations</a:t>
            </a:r>
          </a:p>
          <a:p>
            <a:r>
              <a:rPr lang="en-US" dirty="0"/>
              <a:t>Prevent online abuse and harassment</a:t>
            </a:r>
          </a:p>
        </p:txBody>
      </p:sp>
      <p:pic>
        <p:nvPicPr>
          <p:cNvPr id="2052" name="Picture 4" descr="Can You Guess What Makes These Comments Toxic? | OpenWeb">
            <a:extLst>
              <a:ext uri="{FF2B5EF4-FFF2-40B4-BE49-F238E27FC236}">
                <a16:creationId xmlns:a16="http://schemas.microsoft.com/office/drawing/2014/main" id="{5F00AF92-A952-415C-12DB-620AE33B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725789"/>
            <a:ext cx="4429125" cy="263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5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BAD1-B43E-3072-FE92-1795ABA8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80C2DA-9479-BF0A-C712-7208343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6" y="2715514"/>
            <a:ext cx="7186613" cy="4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0CB1F-D557-A5C7-AB84-491FDC3D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Perspective API by Google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017F-B48C-4081-34EF-00FC61E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7011"/>
            <a:ext cx="842122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Python library:</a:t>
            </a:r>
          </a:p>
          <a:p>
            <a:pPr lvl="1"/>
            <a:r>
              <a:rPr lang="en-US" sz="1800" dirty="0">
                <a:hlinkClick r:id="rId3"/>
              </a:rPr>
              <a:t>https://developers.perspectiveapi.com/s/docs-sample-requests</a:t>
            </a:r>
            <a:endParaRPr lang="en-US" sz="1800" dirty="0"/>
          </a:p>
          <a:p>
            <a:r>
              <a:rPr lang="en-US" sz="2400" dirty="0"/>
              <a:t>Other </a:t>
            </a:r>
            <a:r>
              <a:rPr lang="en-US" sz="2400" dirty="0" err="1"/>
              <a:t>Github</a:t>
            </a:r>
            <a:r>
              <a:rPr lang="en-US" sz="2400" dirty="0"/>
              <a:t> package:</a:t>
            </a:r>
          </a:p>
          <a:p>
            <a:pPr lvl="1"/>
            <a:r>
              <a:rPr lang="en-US" sz="1800" dirty="0">
                <a:hlinkClick r:id="rId4"/>
              </a:rPr>
              <a:t>https://github.com/baishalidutta/Comments-Toxicity-Detection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8522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0E7B-EEAE-468E-5DC5-1CCB4AF2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newspaper with text on it&#10;&#10;AI-generated content may be incorrect.">
            <a:extLst>
              <a:ext uri="{FF2B5EF4-FFF2-40B4-BE49-F238E27FC236}">
                <a16:creationId xmlns:a16="http://schemas.microsoft.com/office/drawing/2014/main" id="{4F267BDD-875E-495C-7366-7379E41F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371966"/>
            <a:ext cx="6227178" cy="5780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2EB56-A1AF-9A03-195E-2E576388F309}"/>
              </a:ext>
            </a:extLst>
          </p:cNvPr>
          <p:cNvSpPr txBox="1"/>
          <p:nvPr/>
        </p:nvSpPr>
        <p:spPr>
          <a:xfrm>
            <a:off x="5523692" y="6356351"/>
            <a:ext cx="2318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Lazer et al. 2018, </a:t>
            </a:r>
            <a:r>
              <a:rPr lang="en-US" sz="1600" i="1" dirty="0"/>
              <a:t>Science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7114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1D3D1-8186-B4B0-5B7D-555804514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02B4-346A-C981-0309-9A3D396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3A187-19B4-DE93-7B09-ED80DC87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081398" cy="4493135"/>
          </a:xfrm>
        </p:spPr>
        <p:txBody>
          <a:bodyPr>
            <a:normAutofit/>
          </a:bodyPr>
          <a:lstStyle/>
          <a:p>
            <a:r>
              <a:rPr lang="en-US" dirty="0"/>
              <a:t>Definition: </a:t>
            </a:r>
          </a:p>
          <a:p>
            <a:pPr lvl="1"/>
            <a:r>
              <a:rPr lang="en-US" dirty="0"/>
              <a:t>Purposefully crafted, sensational, emotionally charged, misleading or totally fabricated information that mimics the form of mainstream news (Zimdars &amp; McLeod, 2020). </a:t>
            </a:r>
          </a:p>
          <a:p>
            <a:r>
              <a:rPr lang="en-US" dirty="0"/>
              <a:t>Three varieties: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Disinformation</a:t>
            </a:r>
            <a:r>
              <a:rPr lang="en-US" dirty="0"/>
              <a:t>: Content that is intentionally false and designed to deceive people and cause harm.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Misinformation</a:t>
            </a:r>
            <a:r>
              <a:rPr lang="en-US" dirty="0"/>
              <a:t>: Misleading content but the person sharing doesn’t realize that it is false or misleading.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Malinformation</a:t>
            </a:r>
            <a:r>
              <a:rPr lang="en-US" dirty="0"/>
              <a:t>: Genuine information that is shared out of context with an intent to cause harm.</a:t>
            </a:r>
          </a:p>
        </p:txBody>
      </p:sp>
    </p:spTree>
    <p:extLst>
      <p:ext uri="{BB962C8B-B14F-4D97-AF65-F5344CB8AC3E}">
        <p14:creationId xmlns:p14="http://schemas.microsoft.com/office/powerpoint/2010/main" val="2658813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BB46-3766-92C6-D4A5-7D38A0B8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fographic explaining the difference between misinformation and disinformation">
            <a:extLst>
              <a:ext uri="{FF2B5EF4-FFF2-40B4-BE49-F238E27FC236}">
                <a16:creationId xmlns:a16="http://schemas.microsoft.com/office/drawing/2014/main" id="{50B78FD7-C5D3-42BC-C2BA-4238EAC4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" y="1457658"/>
            <a:ext cx="8951495" cy="50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1067C2-92EE-E240-A07B-016E3BFA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Fake news</a:t>
            </a:r>
          </a:p>
        </p:txBody>
      </p:sp>
    </p:spTree>
    <p:extLst>
      <p:ext uri="{BB962C8B-B14F-4D97-AF65-F5344CB8AC3E}">
        <p14:creationId xmlns:p14="http://schemas.microsoft.com/office/powerpoint/2010/main" val="3517563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F9C1E-3655-C71B-35CA-BD08F1B3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0AC910-E982-FD05-324C-99B82F7C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Fake news example</a:t>
            </a:r>
          </a:p>
        </p:txBody>
      </p:sp>
      <p:pic>
        <p:nvPicPr>
          <p:cNvPr id="5122" name="Picture 2" descr="HongKongtrust - Search / X">
            <a:hlinkClick r:id="rId3"/>
            <a:extLst>
              <a:ext uri="{FF2B5EF4-FFF2-40B4-BE49-F238E27FC236}">
                <a16:creationId xmlns:a16="http://schemas.microsoft.com/office/drawing/2014/main" id="{2A212AB6-1224-C5E3-54C3-A02618DE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05" y="1690689"/>
            <a:ext cx="6383789" cy="430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14FBF-B92B-2DA9-BA71-A36DBA09F9EC}"/>
              </a:ext>
            </a:extLst>
          </p:cNvPr>
          <p:cNvSpPr txBox="1"/>
          <p:nvPr/>
        </p:nvSpPr>
        <p:spPr>
          <a:xfrm>
            <a:off x="1380104" y="5662499"/>
            <a:ext cx="638378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Soldiers saving lives or killing people?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5578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E895B-008D-1E9E-F2FF-485EFC6D0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00A9-5E71-9DBB-69F9-5043E0C1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Fakey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2E09-0BBA-0CC8-AEFF-A6BC5072A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081398" cy="4493135"/>
          </a:xfrm>
        </p:spPr>
        <p:txBody>
          <a:bodyPr>
            <a:normAutofit/>
          </a:bodyPr>
          <a:lstStyle/>
          <a:p>
            <a:r>
              <a:rPr lang="en-US" dirty="0"/>
              <a:t>Play the game: </a:t>
            </a:r>
            <a:r>
              <a:rPr lang="en-US" dirty="0">
                <a:hlinkClick r:id="rId2"/>
              </a:rPr>
              <a:t>https://fakey.osome.iu.edu/login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6915F-E19E-24B7-DA99-4BDC5531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53" y="2506647"/>
            <a:ext cx="5582653" cy="38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69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E397-ACD8-36BF-E3F1-1E6839ED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426B03-7F1D-7B82-2053-6FED8CE6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Hard for humans to identity</a:t>
            </a:r>
          </a:p>
        </p:txBody>
      </p:sp>
      <p:pic>
        <p:nvPicPr>
          <p:cNvPr id="3" name="Picture 2" descr="A group of people in military uniforms&#10;&#10;AI-generated content may be incorrect.">
            <a:extLst>
              <a:ext uri="{FF2B5EF4-FFF2-40B4-BE49-F238E27FC236}">
                <a16:creationId xmlns:a16="http://schemas.microsoft.com/office/drawing/2014/main" id="{5F53946A-30F7-01BD-CF26-458EAC60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10" y="1690689"/>
            <a:ext cx="5541756" cy="46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6DF61-1E9A-B1AD-D8F7-84932F2C4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0972DA-F173-A8B3-701D-12C75B75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Hard for humans to identity</a:t>
            </a:r>
          </a:p>
        </p:txBody>
      </p:sp>
      <p:pic>
        <p:nvPicPr>
          <p:cNvPr id="5" name="Picture 4" descr="A person in a robe holding up his fist&#10;&#10;AI-generated content may be incorrect.">
            <a:extLst>
              <a:ext uri="{FF2B5EF4-FFF2-40B4-BE49-F238E27FC236}">
                <a16:creationId xmlns:a16="http://schemas.microsoft.com/office/drawing/2014/main" id="{547492D4-22D1-2432-7FE3-F0D08581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72" y="1525069"/>
            <a:ext cx="6035837" cy="46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1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380E-F470-382B-1DC7-4C19D7F1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115F-F72B-8E2A-62D8-10F0D459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Fake news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AECD-C5FC-C957-0A29-31B1DE1F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493135"/>
          </a:xfrm>
        </p:spPr>
        <p:txBody>
          <a:bodyPr>
            <a:normAutofit/>
          </a:bodyPr>
          <a:lstStyle/>
          <a:p>
            <a:r>
              <a:rPr lang="en-US" dirty="0"/>
              <a:t>A classification task (</a:t>
            </a:r>
            <a:r>
              <a:rPr lang="en-US" dirty="0">
                <a:solidFill>
                  <a:srgbClr val="C00000"/>
                </a:solidFill>
              </a:rPr>
              <a:t>document-level or source-level</a:t>
            </a:r>
            <a:r>
              <a:rPr lang="en-US" dirty="0"/>
              <a:t>)</a:t>
            </a:r>
          </a:p>
          <a:p>
            <a:r>
              <a:rPr lang="en-US" dirty="0"/>
              <a:t>High-quality data: </a:t>
            </a:r>
            <a:r>
              <a:rPr lang="en-US" dirty="0">
                <a:hlinkClick r:id="rId3"/>
              </a:rPr>
              <a:t>https://www.snopes.com/fact-check/</a:t>
            </a:r>
            <a:endParaRPr lang="en-US" dirty="0"/>
          </a:p>
          <a:p>
            <a:r>
              <a:rPr lang="en-US" dirty="0"/>
              <a:t>Prediction using three sets of features:</a:t>
            </a:r>
          </a:p>
          <a:p>
            <a:pPr lvl="1"/>
            <a:r>
              <a:rPr lang="en-US" dirty="0"/>
              <a:t>Source-level</a:t>
            </a:r>
          </a:p>
          <a:p>
            <a:pPr lvl="1"/>
            <a:r>
              <a:rPr lang="en-US" dirty="0"/>
              <a:t>Content-level</a:t>
            </a:r>
          </a:p>
          <a:p>
            <a:pPr lvl="1"/>
            <a:r>
              <a:rPr lang="en-US" dirty="0"/>
              <a:t>Spreading pattern (network-level)</a:t>
            </a:r>
          </a:p>
        </p:txBody>
      </p:sp>
      <p:pic>
        <p:nvPicPr>
          <p:cNvPr id="6" name="Picture 5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792D7A52-25C6-1B16-17AA-D7FD729B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49" y="4550636"/>
            <a:ext cx="7772400" cy="16331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290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90689"/>
            <a:ext cx="7886700" cy="23061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The simplest way to </a:t>
            </a:r>
            <a:r>
              <a:rPr lang="en-US" altLang="en-US" sz="2400" dirty="0">
                <a:cs typeface="Courier New" panose="02070309020205020404" pitchFamily="49" charset="0"/>
              </a:rPr>
              <a:t>represent</a:t>
            </a:r>
            <a:r>
              <a:rPr lang="en-US" altLang="en-US" sz="2400" dirty="0"/>
              <a:t> a </a:t>
            </a:r>
            <a:r>
              <a:rPr lang="en-US" altLang="en-US" sz="2400" b="1" dirty="0"/>
              <a:t>text</a:t>
            </a:r>
            <a:r>
              <a:rPr lang="en-US" altLang="en-US" sz="2400" dirty="0"/>
              <a:t> is with a single string.</a:t>
            </a:r>
          </a:p>
          <a:p>
            <a:pPr eaLnBrk="1" hangingPunct="1"/>
            <a:r>
              <a:rPr lang="en-US" altLang="en-US" sz="2400" dirty="0"/>
              <a:t>Difficult to process large amounts of text in this format.</a:t>
            </a:r>
          </a:p>
          <a:p>
            <a:pPr eaLnBrk="1" hangingPunct="1"/>
            <a:r>
              <a:rPr lang="en-US" altLang="en-US" sz="2400" dirty="0"/>
              <a:t>Often, it is more convenient to work with a list of tokens.</a:t>
            </a:r>
          </a:p>
          <a:p>
            <a:pPr eaLnBrk="1" hangingPunct="1"/>
            <a:r>
              <a:rPr lang="en-US" altLang="en-US" sz="2400" dirty="0"/>
              <a:t>The task of converting a text from a single string to a list of tokens is known as </a:t>
            </a:r>
            <a:r>
              <a:rPr lang="en-US" altLang="en-US" sz="2400" i="1" dirty="0"/>
              <a:t>tokenization</a:t>
            </a:r>
            <a:r>
              <a:rPr lang="en-US" altLang="en-US" sz="2400" dirty="0"/>
              <a:t>.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0" dirty="0"/>
              <a:t>Tokenization</a:t>
            </a: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1069-01A7-B61F-0A8D-7EB80FDC965B}"/>
              </a:ext>
            </a:extLst>
          </p:cNvPr>
          <p:cNvSpPr txBox="1"/>
          <p:nvPr/>
        </p:nvSpPr>
        <p:spPr>
          <a:xfrm>
            <a:off x="712733" y="3996797"/>
            <a:ext cx="78867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solidFill>
                  <a:schemeClr val="accent1"/>
                </a:solidFill>
              </a:rPr>
              <a:t>What’s the (dis)advantage of tokenization?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eaLnBrk="1" hangingPunct="1"/>
            <a:r>
              <a:rPr lang="en-US" altLang="en-US" sz="2000" dirty="0"/>
              <a:t>Consider two pieces of text: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“The dwarf only jumps high and lands low.”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“Only the dwarf jumps low and lands high.”</a:t>
            </a:r>
          </a:p>
          <a:p>
            <a:pPr marL="0" indent="0">
              <a:buNone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M Sans 12" panose="00000500000000000000" pitchFamily="50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M Sans 12" panose="00000500000000000000" pitchFamily="50" charset="0"/>
                <a:ea typeface="+mn-ea"/>
                <a:cs typeface="+mn-cs"/>
              </a:rPr>
              <a:t>How many word types? How many times does each word show up?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4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2827F-A18D-2AE8-147B-4DE57C0D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1D9C-592D-81C3-346F-04B632F9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Characteristics of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5CFF-B524-852F-F3B5-66EC86C8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493135"/>
          </a:xfrm>
        </p:spPr>
        <p:txBody>
          <a:bodyPr>
            <a:normAutofit/>
          </a:bodyPr>
          <a:lstStyle/>
          <a:p>
            <a:r>
              <a:rPr lang="en-US" sz="2400" dirty="0"/>
              <a:t>Fake news uses distinct linguistic features for virality.</a:t>
            </a:r>
          </a:p>
          <a:p>
            <a:r>
              <a:rPr lang="en-US" sz="2400" u="sng" dirty="0"/>
              <a:t>Examples</a:t>
            </a:r>
            <a:r>
              <a:rPr lang="en-US" sz="2400" dirty="0"/>
              <a:t>: </a:t>
            </a:r>
            <a:r>
              <a:rPr lang="en-US" sz="2400" dirty="0">
                <a:effectLst/>
              </a:rPr>
              <a:t>“</a:t>
            </a:r>
            <a:r>
              <a:rPr lang="en-US" sz="2400" dirty="0">
                <a:solidFill>
                  <a:srgbClr val="C00000"/>
                </a:solidFill>
                <a:effectLst/>
              </a:rPr>
              <a:t>NEVER</a:t>
            </a:r>
            <a:r>
              <a:rPr lang="en-US" sz="2400" dirty="0">
                <a:effectLst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</a:rPr>
              <a:t>T</a:t>
            </a:r>
            <a:r>
              <a:rPr lang="en-US" sz="2400" dirty="0">
                <a:effectLst/>
              </a:rPr>
              <a:t>rust </a:t>
            </a:r>
            <a:r>
              <a:rPr lang="en-US" sz="2400" dirty="0">
                <a:solidFill>
                  <a:srgbClr val="C00000"/>
                </a:solidFill>
                <a:effectLst/>
              </a:rPr>
              <a:t>T</a:t>
            </a:r>
            <a:r>
              <a:rPr lang="en-US" sz="2400" dirty="0">
                <a:effectLst/>
              </a:rPr>
              <a:t>his </a:t>
            </a:r>
            <a:r>
              <a:rPr lang="en-US" sz="2400" dirty="0">
                <a:solidFill>
                  <a:srgbClr val="C00000"/>
                </a:solidFill>
                <a:effectLst/>
              </a:rPr>
              <a:t>C</a:t>
            </a:r>
            <a:r>
              <a:rPr lang="en-US" sz="2400" dirty="0">
                <a:effectLst/>
              </a:rPr>
              <a:t>andidate!”.</a:t>
            </a:r>
            <a:endParaRPr lang="en-US" sz="2000" dirty="0"/>
          </a:p>
          <a:p>
            <a:r>
              <a:rPr lang="en-US" sz="2400" b="1" dirty="0"/>
              <a:t>Stylistic and Syntactic</a:t>
            </a:r>
            <a:r>
              <a:rPr lang="en-US" sz="2400" dirty="0"/>
              <a:t>: Sensational headlines, high adjective ratios, and all-caps usage (e.g., clickbait patterns in BuzzFeed).</a:t>
            </a:r>
          </a:p>
          <a:p>
            <a:r>
              <a:rPr lang="en-US" sz="2400" b="1" dirty="0"/>
              <a:t>Psycholinguistic</a:t>
            </a:r>
            <a:r>
              <a:rPr lang="en-US" sz="2400" dirty="0"/>
              <a:t>: Negative emotions (anger, fear) and persuasive language, often detected via LIWC tools (e.g., higher negation). </a:t>
            </a:r>
          </a:p>
          <a:p>
            <a:r>
              <a:rPr lang="en-US" sz="2400" b="1" dirty="0"/>
              <a:t>Readability</a:t>
            </a:r>
            <a:r>
              <a:rPr lang="en-US" sz="2400" dirty="0"/>
              <a:t>: Simpler language, lower Flesch-Kincaid scores, and repetitive structures for broad appeal and sensational tone.</a:t>
            </a:r>
          </a:p>
          <a:p>
            <a:r>
              <a:rPr lang="en-US" sz="2400" b="1" dirty="0"/>
              <a:t>Lexical/Semantic</a:t>
            </a:r>
            <a:r>
              <a:rPr lang="en-US" sz="2400" dirty="0"/>
              <a:t>: Low vocabulary richness and emotional words.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EA855-514A-7E9A-6C2E-F4C954A9D2A7}"/>
              </a:ext>
            </a:extLst>
          </p:cNvPr>
          <p:cNvSpPr txBox="1"/>
          <p:nvPr/>
        </p:nvSpPr>
        <p:spPr>
          <a:xfrm>
            <a:off x="1144479" y="5661877"/>
            <a:ext cx="7370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Most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of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features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can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computed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with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Python!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65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2526B-8D51-AC01-57CD-B1E8A23F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AD78-2438-15AA-BB0C-48AFAB80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Bot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D187-D660-A6E6-9B1C-D24C074C5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355269"/>
          </a:xfrm>
        </p:spPr>
        <p:txBody>
          <a:bodyPr>
            <a:normAutofit fontScale="92500"/>
          </a:bodyPr>
          <a:lstStyle/>
          <a:p>
            <a:r>
              <a:rPr lang="en-US" dirty="0"/>
              <a:t>Social media platforms and bots amplify the spread of fake news via algorithms prioritizing engagement.</a:t>
            </a:r>
          </a:p>
          <a:p>
            <a:r>
              <a:rPr lang="en-US" dirty="0"/>
              <a:t>Construct linguistic features on aggregated posts.</a:t>
            </a:r>
          </a:p>
          <a:p>
            <a:r>
              <a:rPr lang="en-US" dirty="0"/>
              <a:t>Key linguistic characteristics associated with bots:</a:t>
            </a:r>
          </a:p>
          <a:p>
            <a:pPr lvl="1"/>
            <a:r>
              <a:rPr lang="en-US" dirty="0">
                <a:effectLst/>
              </a:rPr>
              <a:t>Bots display </a:t>
            </a:r>
            <a:r>
              <a:rPr lang="en-US" dirty="0">
                <a:solidFill>
                  <a:srgbClr val="C00000"/>
                </a:solidFill>
                <a:effectLst/>
              </a:rPr>
              <a:t>uniform sentiment with low polarity and high consistency</a:t>
            </a:r>
            <a:r>
              <a:rPr lang="en-US" dirty="0">
                <a:effectLst/>
              </a:rPr>
              <a:t>; with low complexity in emoji usage.</a:t>
            </a:r>
          </a:p>
          <a:p>
            <a:pPr lvl="1"/>
            <a:r>
              <a:rPr lang="en-US" dirty="0">
                <a:effectLst/>
              </a:rPr>
              <a:t>Bots show </a:t>
            </a:r>
            <a:r>
              <a:rPr lang="en-US" dirty="0">
                <a:solidFill>
                  <a:srgbClr val="C00000"/>
                </a:solidFill>
                <a:effectLst/>
              </a:rPr>
              <a:t>low emotional diversity</a:t>
            </a:r>
            <a:r>
              <a:rPr lang="en-US" dirty="0">
                <a:effectLst/>
              </a:rPr>
              <a:t>, amplifying negative emotions like anger and anxiety in polarizing topics.</a:t>
            </a:r>
          </a:p>
          <a:p>
            <a:pPr lvl="1"/>
            <a:r>
              <a:rPr lang="en-US" dirty="0">
                <a:effectLst/>
              </a:rPr>
              <a:t>Bots </a:t>
            </a:r>
            <a:r>
              <a:rPr lang="en-US" dirty="0">
                <a:solidFill>
                  <a:srgbClr val="C00000"/>
                </a:solidFill>
                <a:effectLst/>
              </a:rPr>
              <a:t>underuse hedge words</a:t>
            </a:r>
            <a:r>
              <a:rPr lang="en-US" dirty="0">
                <a:effectLst/>
              </a:rPr>
              <a:t>, showing higher certainty.</a:t>
            </a:r>
          </a:p>
          <a:p>
            <a:pPr lvl="1"/>
            <a:r>
              <a:rPr lang="en-US" dirty="0">
                <a:effectLst/>
              </a:rPr>
              <a:t>Bots exhibit </a:t>
            </a:r>
            <a:r>
              <a:rPr lang="en-US" dirty="0">
                <a:solidFill>
                  <a:srgbClr val="C00000"/>
                </a:solidFill>
                <a:effectLst/>
              </a:rPr>
              <a:t>low lexical diversity, high repetition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Posts use </a:t>
            </a:r>
            <a:r>
              <a:rPr lang="en-US" dirty="0">
                <a:effectLst/>
              </a:rPr>
              <a:t>uniform tweet lengths.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38004-DF50-0C37-2A5F-8677A106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70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B86EBA-A005-0E17-7EC8-8B9FCC14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0" dirty="0"/>
              <a:t>Course note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978717-5A6B-4A08-A1BC-E854F83F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Group project</a:t>
            </a:r>
          </a:p>
          <a:p>
            <a:pPr lvl="1"/>
            <a:r>
              <a:rPr lang="en-US" u="sng" dirty="0"/>
              <a:t>Can study any Q using any dataset from this class.</a:t>
            </a:r>
          </a:p>
          <a:p>
            <a:pPr lvl="1"/>
            <a:r>
              <a:rPr lang="en-US" dirty="0">
                <a:solidFill>
                  <a:srgbClr val="0078B9"/>
                </a:solidFill>
              </a:rPr>
              <a:t>Contribution statement is required in final report.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 free rider!</a:t>
            </a:r>
          </a:p>
          <a:p>
            <a:r>
              <a:rPr lang="en-US" dirty="0"/>
              <a:t>Predictive Analysis next week</a:t>
            </a:r>
          </a:p>
          <a:p>
            <a:pPr lvl="1"/>
            <a:r>
              <a:rPr lang="en-US" dirty="0"/>
              <a:t>Regression / classification models</a:t>
            </a:r>
          </a:p>
          <a:p>
            <a:pPr lvl="1"/>
            <a:r>
              <a:rPr lang="en-US" dirty="0"/>
              <a:t>Model performance &amp; evaluation</a:t>
            </a:r>
          </a:p>
          <a:p>
            <a:r>
              <a:rPr lang="en-US" dirty="0"/>
              <a:t>Research Design the week after</a:t>
            </a:r>
          </a:p>
          <a:p>
            <a:r>
              <a:rPr lang="en-US" dirty="0">
                <a:solidFill>
                  <a:srgbClr val="0078B9"/>
                </a:solidFill>
              </a:rPr>
              <a:t>Questions?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425" y="1605988"/>
            <a:ext cx="7124700" cy="2387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Sentence tokenization: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text = "Hello, world. How are you, world?"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sent_text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nltk.sent_tokenize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(text)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sent_text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['Hello, world.', 'How are you, world?']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886932-93FD-D0BC-3F4A-4998FB0F64B4}"/>
              </a:ext>
            </a:extLst>
          </p:cNvPr>
          <p:cNvSpPr txBox="1">
            <a:spLocks/>
          </p:cNvSpPr>
          <p:nvPr/>
        </p:nvSpPr>
        <p:spPr>
          <a:xfrm>
            <a:off x="716424" y="3993265"/>
            <a:ext cx="8265529" cy="238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Sans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ourier New" panose="02070309020205020404" pitchFamily="49" charset="0"/>
              </a:rPr>
              <a:t>Word tokenization: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sentence = "The quick brown fox jumped over the lazy dog!"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nltk.word_tokenize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(sentence)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['The', 'quick', 'brown', 'fox', 'jumped', 'over', 'the', 'lazy', 'dog', '!']</a:t>
            </a:r>
          </a:p>
        </p:txBody>
      </p:sp>
    </p:spTree>
    <p:extLst>
      <p:ext uri="{BB962C8B-B14F-4D97-AF65-F5344CB8AC3E}">
        <p14:creationId xmlns:p14="http://schemas.microsoft.com/office/powerpoint/2010/main" val="108186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0" dirty="0"/>
              <a:t>Lexical resources in NLTK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51793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NLTK Package includes some corpora that are nothing more than </a:t>
            </a:r>
            <a:r>
              <a:rPr lang="en-US" altLang="en-US" sz="2400" b="1" dirty="0">
                <a:solidFill>
                  <a:schemeClr val="accent6"/>
                </a:solidFill>
              </a:rPr>
              <a:t>wordlists</a:t>
            </a:r>
            <a:r>
              <a:rPr lang="en-US" altLang="en-US" sz="2400" dirty="0"/>
              <a:t> (</a:t>
            </a:r>
            <a:r>
              <a:rPr lang="en-US" altLang="en-US" sz="2400" dirty="0">
                <a:hlinkClick r:id="rId2"/>
              </a:rPr>
              <a:t>https://www.nltk.org/howto/corpus.html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There is also a corpus of </a:t>
            </a:r>
            <a:r>
              <a:rPr lang="en-US" altLang="en-US" sz="2400" b="1" dirty="0" err="1">
                <a:solidFill>
                  <a:srgbClr val="00B050"/>
                </a:solidFill>
              </a:rPr>
              <a:t>stopwords</a:t>
            </a:r>
            <a:r>
              <a:rPr lang="en-US" altLang="en-US" sz="2400" dirty="0"/>
              <a:t>, that is, high-frequency words such as </a:t>
            </a:r>
            <a:r>
              <a:rPr lang="en-US" altLang="en-US" sz="2400" i="1" dirty="0">
                <a:solidFill>
                  <a:srgbClr val="0078B9"/>
                </a:solidFill>
              </a:rPr>
              <a:t>the</a:t>
            </a:r>
            <a:r>
              <a:rPr lang="en-US" altLang="en-US" sz="2400" dirty="0">
                <a:solidFill>
                  <a:srgbClr val="0078B9"/>
                </a:solidFill>
              </a:rPr>
              <a:t>, </a:t>
            </a:r>
            <a:r>
              <a:rPr lang="en-US" altLang="en-US" sz="2400" i="1" dirty="0">
                <a:solidFill>
                  <a:srgbClr val="0078B9"/>
                </a:solidFill>
              </a:rPr>
              <a:t>to,</a:t>
            </a:r>
            <a:r>
              <a:rPr lang="en-US" altLang="en-US" sz="2400" dirty="0">
                <a:solidFill>
                  <a:srgbClr val="0078B9"/>
                </a:solidFill>
              </a:rPr>
              <a:t> </a:t>
            </a:r>
            <a:r>
              <a:rPr lang="en-US" altLang="en-US" sz="2400" i="1" dirty="0">
                <a:solidFill>
                  <a:srgbClr val="0078B9"/>
                </a:solidFill>
              </a:rPr>
              <a:t>also</a:t>
            </a:r>
            <a:r>
              <a:rPr lang="en-US" altLang="en-US" sz="2400" dirty="0">
                <a:solidFill>
                  <a:srgbClr val="0078B9"/>
                </a:solidFill>
              </a:rPr>
              <a:t> </a:t>
            </a:r>
            <a:r>
              <a:rPr lang="en-US" altLang="en-US" sz="2400" dirty="0"/>
              <a:t>that we often want to filter out before further processing a text/document.</a:t>
            </a:r>
          </a:p>
        </p:txBody>
      </p:sp>
      <p:pic>
        <p:nvPicPr>
          <p:cNvPr id="215044" name="Picture 4" descr="Sna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86" y="3594258"/>
            <a:ext cx="7572364" cy="100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2C8DD-7594-AA03-8D5B-B63457EF46F2}"/>
              </a:ext>
            </a:extLst>
          </p:cNvPr>
          <p:cNvSpPr txBox="1"/>
          <p:nvPr/>
        </p:nvSpPr>
        <p:spPr>
          <a:xfrm>
            <a:off x="896687" y="4749302"/>
            <a:ext cx="7572364" cy="13849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Remove </a:t>
            </a:r>
            <a:r>
              <a:rPr lang="en-US" sz="2400" dirty="0" err="1">
                <a:cs typeface="Courier New" panose="02070309020205020404" pitchFamily="49" charset="0"/>
              </a:rPr>
              <a:t>stopwords</a:t>
            </a:r>
            <a:r>
              <a:rPr lang="en-US" sz="2400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”I don’t want to go to SDSC3013 today."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clean = ’ ’.join([w for w in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.lower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().split() if w not in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6235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uiExpand="1" build="p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531858"/>
            <a:ext cx="7485203" cy="4348163"/>
          </a:xfrm>
        </p:spPr>
        <p:txBody>
          <a:bodyPr>
            <a:norm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Part of speech (POS) tagging is the automated process of assigning a grammatical category, or "part of speech," to each word in a text, such as a noun, verb, or adjective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There are various parts of speech categories, each with its own function in a sentence.</a:t>
            </a:r>
            <a:endParaRPr lang="en-US" altLang="en-US" sz="2400" dirty="0">
              <a:cs typeface="Courier New" panose="020703090202050204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dirty="0"/>
              <a:t>Part-of-speech tagging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4CFA-8F3D-9BDA-303F-08E8358450C3}"/>
              </a:ext>
            </a:extLst>
          </p:cNvPr>
          <p:cNvSpPr txBox="1"/>
          <p:nvPr/>
        </p:nvSpPr>
        <p:spPr>
          <a:xfrm>
            <a:off x="5073325" y="3229547"/>
            <a:ext cx="4070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https://parts-of-speech.info/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3BE763-AD1F-2C70-BC30-B0D107B6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937433"/>
            <a:ext cx="7772400" cy="22136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3925</Words>
  <Application>Microsoft Macintosh PowerPoint</Application>
  <PresentationFormat>On-screen Show (4:3)</PresentationFormat>
  <Paragraphs>500</Paragraphs>
  <Slides>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-apple-system</vt:lpstr>
      <vt:lpstr>Google Sans</vt:lpstr>
      <vt:lpstr>inherit</vt:lpstr>
      <vt:lpstr>Inter</vt:lpstr>
      <vt:lpstr>LM Sans 12</vt:lpstr>
      <vt:lpstr>LMSans10</vt:lpstr>
      <vt:lpstr>Abadi MT Condensed Extra Bold</vt:lpstr>
      <vt:lpstr>Abadi MT Condensed Light</vt:lpstr>
      <vt:lpstr>Arial</vt:lpstr>
      <vt:lpstr>Calibri</vt:lpstr>
      <vt:lpstr>Consolas</vt:lpstr>
      <vt:lpstr>Courier New</vt:lpstr>
      <vt:lpstr>Office Theme</vt:lpstr>
      <vt:lpstr>SDSC 2005 - Introduction to Computational Social Science  (Lecture 4)</vt:lpstr>
      <vt:lpstr>Agenda for today</vt:lpstr>
      <vt:lpstr>Layers of text processing</vt:lpstr>
      <vt:lpstr>Normalization</vt:lpstr>
      <vt:lpstr>Words and Tokens</vt:lpstr>
      <vt:lpstr>Tokenization</vt:lpstr>
      <vt:lpstr>Tokenization</vt:lpstr>
      <vt:lpstr>Lexical resources in NLTK</vt:lpstr>
      <vt:lpstr>Part-of-speech tagging</vt:lpstr>
      <vt:lpstr>Part-of-speech tagging</vt:lpstr>
      <vt:lpstr>Named Entity Recognition: for detecting people, places, things … </vt:lpstr>
      <vt:lpstr>Q: How to identify famous people based on their news net worth?</vt:lpstr>
      <vt:lpstr>Stemming: merge diff. word forms</vt:lpstr>
      <vt:lpstr>WordNet Lemmatization</vt:lpstr>
      <vt:lpstr>WordNet Lemmatization</vt:lpstr>
      <vt:lpstr>Google books: N-gram viewer</vt:lpstr>
      <vt:lpstr>Text classification</vt:lpstr>
      <vt:lpstr>Sentiment Analysis</vt:lpstr>
      <vt:lpstr>Sentiment Analysis</vt:lpstr>
      <vt:lpstr>Demo: Hedonometer of happiness</vt:lpstr>
      <vt:lpstr>Measure happiness via word change</vt:lpstr>
      <vt:lpstr>Sentiment Analysis</vt:lpstr>
      <vt:lpstr>Sentiment Analysis</vt:lpstr>
      <vt:lpstr>Limitations of lexicon approaches</vt:lpstr>
      <vt:lpstr>Sentiment Analysis</vt:lpstr>
      <vt:lpstr>Bag of words</vt:lpstr>
      <vt:lpstr>Bag of words</vt:lpstr>
      <vt:lpstr>Bag of words weakness</vt:lpstr>
      <vt:lpstr>N-grams</vt:lpstr>
      <vt:lpstr>Not all words are equal</vt:lpstr>
      <vt:lpstr>TF-IDF</vt:lpstr>
      <vt:lpstr>Sentiment analysis with TF-IDF</vt:lpstr>
      <vt:lpstr>News classification (TF-IDF)</vt:lpstr>
      <vt:lpstr>News classification (TF-IDF)</vt:lpstr>
      <vt:lpstr>News classification (TF-IDF)</vt:lpstr>
      <vt:lpstr>Document search with TF-IDF</vt:lpstr>
      <vt:lpstr>Complex text analysis / prediction</vt:lpstr>
      <vt:lpstr>Higher level features</vt:lpstr>
      <vt:lpstr>LIWC word-topic dictionary</vt:lpstr>
      <vt:lpstr>LIWC in python demo</vt:lpstr>
      <vt:lpstr>LIWC in predicting gender &amp; age</vt:lpstr>
      <vt:lpstr>LDA topic modeling</vt:lpstr>
      <vt:lpstr>LDA topic modeling</vt:lpstr>
      <vt:lpstr>Applications of LDA</vt:lpstr>
      <vt:lpstr>Identify topics in song lyrics</vt:lpstr>
      <vt:lpstr>Song recommendations with LDA</vt:lpstr>
      <vt:lpstr>Visualizing topics</vt:lpstr>
      <vt:lpstr>Limitations of LDA</vt:lpstr>
      <vt:lpstr>Other text classification tasks</vt:lpstr>
      <vt:lpstr>Toxicity prediction</vt:lpstr>
      <vt:lpstr>Perspective API by Google</vt:lpstr>
      <vt:lpstr>PowerPoint Presentation</vt:lpstr>
      <vt:lpstr>Fake news</vt:lpstr>
      <vt:lpstr>Fake news</vt:lpstr>
      <vt:lpstr>Fake news example</vt:lpstr>
      <vt:lpstr>Fakey game</vt:lpstr>
      <vt:lpstr>Hard for humans to identity</vt:lpstr>
      <vt:lpstr>Hard for humans to identity</vt:lpstr>
      <vt:lpstr>Fake news detection</vt:lpstr>
      <vt:lpstr>Characteristics of fake news</vt:lpstr>
      <vt:lpstr>Bot detection</vt:lpstr>
      <vt:lpstr>Course 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Prof. PENG Hao</cp:lastModifiedBy>
  <cp:revision>191</cp:revision>
  <dcterms:created xsi:type="dcterms:W3CDTF">2019-01-16T16:49:18Z</dcterms:created>
  <dcterms:modified xsi:type="dcterms:W3CDTF">2026-02-02T07:19:59Z</dcterms:modified>
</cp:coreProperties>
</file>